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Default Extension="png" ContentType="image/png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</p:sldIdLst>
  <p:sldSz cx="10693400" cy="7562850"/>
  <p:notesSz cx="10693400" cy="75628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491105" y="1321561"/>
            <a:ext cx="831214" cy="2997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62733" y="2853486"/>
            <a:ext cx="8967933" cy="1748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Relationship Id="rId3" Type="http://schemas.openxmlformats.org/officeDocument/2006/relationships/image" Target="../media/image30.jpg"/><Relationship Id="rId4" Type="http://schemas.openxmlformats.org/officeDocument/2006/relationships/image" Target="../media/image3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Relationship Id="rId3" Type="http://schemas.openxmlformats.org/officeDocument/2006/relationships/image" Target="../media/image35.jpg"/><Relationship Id="rId4" Type="http://schemas.openxmlformats.org/officeDocument/2006/relationships/image" Target="../media/image36.jpg"/><Relationship Id="rId5" Type="http://schemas.openxmlformats.org/officeDocument/2006/relationships/image" Target="../media/image37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Relationship Id="rId3" Type="http://schemas.openxmlformats.org/officeDocument/2006/relationships/image" Target="../media/image39.jpg"/><Relationship Id="rId4" Type="http://schemas.openxmlformats.org/officeDocument/2006/relationships/image" Target="../media/image40.jpg"/><Relationship Id="rId5" Type="http://schemas.openxmlformats.org/officeDocument/2006/relationships/image" Target="../media/image41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Relationship Id="rId3" Type="http://schemas.openxmlformats.org/officeDocument/2006/relationships/image" Target="../media/image43.jpg"/><Relationship Id="rId4" Type="http://schemas.openxmlformats.org/officeDocument/2006/relationships/image" Target="../media/image44.jpg"/><Relationship Id="rId5" Type="http://schemas.openxmlformats.org/officeDocument/2006/relationships/image" Target="../media/image45.jpg"/><Relationship Id="rId6" Type="http://schemas.openxmlformats.org/officeDocument/2006/relationships/image" Target="../media/image46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jpg"/><Relationship Id="rId3" Type="http://schemas.openxmlformats.org/officeDocument/2006/relationships/image" Target="../media/image48.jpg"/><Relationship Id="rId4" Type="http://schemas.openxmlformats.org/officeDocument/2006/relationships/image" Target="../media/image49.jpg"/><Relationship Id="rId5" Type="http://schemas.openxmlformats.org/officeDocument/2006/relationships/image" Target="../media/image50.jpg"/><Relationship Id="rId6" Type="http://schemas.openxmlformats.org/officeDocument/2006/relationships/image" Target="../media/image51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jpg"/><Relationship Id="rId3" Type="http://schemas.openxmlformats.org/officeDocument/2006/relationships/image" Target="../media/image56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png"/><Relationship Id="rId3" Type="http://schemas.openxmlformats.org/officeDocument/2006/relationships/image" Target="../media/image61.jpg"/><Relationship Id="rId4" Type="http://schemas.openxmlformats.org/officeDocument/2006/relationships/image" Target="../media/image62.jpg"/><Relationship Id="rId5" Type="http://schemas.openxmlformats.org/officeDocument/2006/relationships/image" Target="../media/image63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jpg"/><Relationship Id="rId3" Type="http://schemas.openxmlformats.org/officeDocument/2006/relationships/image" Target="../media/image65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jpg"/><Relationship Id="rId3" Type="http://schemas.openxmlformats.org/officeDocument/2006/relationships/image" Target="../media/image67.jpg"/><Relationship Id="rId4" Type="http://schemas.openxmlformats.org/officeDocument/2006/relationships/image" Target="../media/image68.jpg"/><Relationship Id="rId5" Type="http://schemas.openxmlformats.org/officeDocument/2006/relationships/image" Target="../media/image69.jpg"/><Relationship Id="rId6" Type="http://schemas.openxmlformats.org/officeDocument/2006/relationships/image" Target="../media/image70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1.jpg"/><Relationship Id="rId3" Type="http://schemas.openxmlformats.org/officeDocument/2006/relationships/image" Target="../media/image72.jpg"/><Relationship Id="rId4" Type="http://schemas.openxmlformats.org/officeDocument/2006/relationships/image" Target="../media/image73.jpg"/><Relationship Id="rId5" Type="http://schemas.openxmlformats.org/officeDocument/2006/relationships/image" Target="../media/image74.jpg"/><Relationship Id="rId6" Type="http://schemas.openxmlformats.org/officeDocument/2006/relationships/image" Target="../media/image75.jpg"/><Relationship Id="rId7" Type="http://schemas.openxmlformats.org/officeDocument/2006/relationships/image" Target="../media/image76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.jpg"/><Relationship Id="rId3" Type="http://schemas.openxmlformats.org/officeDocument/2006/relationships/image" Target="../media/image78.jpg"/><Relationship Id="rId4" Type="http://schemas.openxmlformats.org/officeDocument/2006/relationships/image" Target="../media/image79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jpg"/><Relationship Id="rId3" Type="http://schemas.openxmlformats.org/officeDocument/2006/relationships/image" Target="../media/image81.jpg"/><Relationship Id="rId4" Type="http://schemas.openxmlformats.org/officeDocument/2006/relationships/image" Target="../media/image82.jpg"/><Relationship Id="rId5" Type="http://schemas.openxmlformats.org/officeDocument/2006/relationships/image" Target="../media/image83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4.jpg"/><Relationship Id="rId3" Type="http://schemas.openxmlformats.org/officeDocument/2006/relationships/image" Target="../media/image85.jpg"/><Relationship Id="rId4" Type="http://schemas.openxmlformats.org/officeDocument/2006/relationships/image" Target="../media/image86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7.jp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8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9.jpg"/><Relationship Id="rId3" Type="http://schemas.openxmlformats.org/officeDocument/2006/relationships/image" Target="../media/image90.jpg"/><Relationship Id="rId4" Type="http://schemas.openxmlformats.org/officeDocument/2006/relationships/image" Target="../media/image91.jp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2.jpg"/><Relationship Id="rId3" Type="http://schemas.openxmlformats.org/officeDocument/2006/relationships/image" Target="../media/image93.jpg"/><Relationship Id="rId4" Type="http://schemas.openxmlformats.org/officeDocument/2006/relationships/image" Target="../media/image94.jp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5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6.jp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7.jpg"/><Relationship Id="rId3" Type="http://schemas.openxmlformats.org/officeDocument/2006/relationships/image" Target="../media/image98.jpg"/><Relationship Id="rId4" Type="http://schemas.openxmlformats.org/officeDocument/2006/relationships/image" Target="../media/image99.jpg"/><Relationship Id="rId5" Type="http://schemas.openxmlformats.org/officeDocument/2006/relationships/image" Target="../media/image100.jp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6" Type="http://schemas.openxmlformats.org/officeDocument/2006/relationships/image" Target="../media/image9.jpg"/><Relationship Id="rId7" Type="http://schemas.openxmlformats.org/officeDocument/2006/relationships/image" Target="../media/image10.jp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2.jpg"/><Relationship Id="rId3" Type="http://schemas.openxmlformats.org/officeDocument/2006/relationships/image" Target="../media/image93.jpg"/><Relationship Id="rId4" Type="http://schemas.openxmlformats.org/officeDocument/2006/relationships/image" Target="../media/image101.jpg"/><Relationship Id="rId5" Type="http://schemas.openxmlformats.org/officeDocument/2006/relationships/image" Target="../media/image102.jp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3.jp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4.jp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5.jpg"/><Relationship Id="rId3" Type="http://schemas.openxmlformats.org/officeDocument/2006/relationships/image" Target="../media/image106.jpg"/><Relationship Id="rId4" Type="http://schemas.openxmlformats.org/officeDocument/2006/relationships/image" Target="../media/image107.jpg"/><Relationship Id="rId5" Type="http://schemas.openxmlformats.org/officeDocument/2006/relationships/image" Target="../media/image108.jpg"/><Relationship Id="rId6" Type="http://schemas.openxmlformats.org/officeDocument/2006/relationships/image" Target="../media/image109.png"/><Relationship Id="rId7" Type="http://schemas.openxmlformats.org/officeDocument/2006/relationships/image" Target="../media/image110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1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5.jpg"/><Relationship Id="rId3" Type="http://schemas.openxmlformats.org/officeDocument/2006/relationships/image" Target="../media/image106.jpg"/><Relationship Id="rId4" Type="http://schemas.openxmlformats.org/officeDocument/2006/relationships/image" Target="../media/image112.jpg"/><Relationship Id="rId5" Type="http://schemas.openxmlformats.org/officeDocument/2006/relationships/image" Target="../media/image108.jp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3.jpg"/><Relationship Id="rId9" Type="http://schemas.openxmlformats.org/officeDocument/2006/relationships/image" Target="../media/image114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5.pn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6.jpg"/><Relationship Id="rId3" Type="http://schemas.openxmlformats.org/officeDocument/2006/relationships/image" Target="../media/image117.jpg"/><Relationship Id="rId4" Type="http://schemas.openxmlformats.org/officeDocument/2006/relationships/image" Target="../media/image118.jpg"/><Relationship Id="rId5" Type="http://schemas.openxmlformats.org/officeDocument/2006/relationships/image" Target="../media/image119.jpg"/><Relationship Id="rId6" Type="http://schemas.openxmlformats.org/officeDocument/2006/relationships/image" Target="../media/image120.png"/><Relationship Id="rId7" Type="http://schemas.openxmlformats.org/officeDocument/2006/relationships/image" Target="../media/image121.png"/><Relationship Id="rId8" Type="http://schemas.openxmlformats.org/officeDocument/2006/relationships/image" Target="../media/image122.jp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3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4.jpg"/><Relationship Id="rId3" Type="http://schemas.openxmlformats.org/officeDocument/2006/relationships/image" Target="../media/image12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6.jpg"/><Relationship Id="rId3" Type="http://schemas.openxmlformats.org/officeDocument/2006/relationships/image" Target="../media/image127.jpg"/><Relationship Id="rId4" Type="http://schemas.openxmlformats.org/officeDocument/2006/relationships/image" Target="../media/image128.jpg"/><Relationship Id="rId5" Type="http://schemas.openxmlformats.org/officeDocument/2006/relationships/image" Target="../media/image129.jpg"/><Relationship Id="rId6" Type="http://schemas.openxmlformats.org/officeDocument/2006/relationships/image" Target="../media/image130.jpg"/><Relationship Id="rId7" Type="http://schemas.openxmlformats.org/officeDocument/2006/relationships/image" Target="../media/image131.jpg"/><Relationship Id="rId8" Type="http://schemas.openxmlformats.org/officeDocument/2006/relationships/image" Target="../media/image132.jpg"/><Relationship Id="rId9" Type="http://schemas.openxmlformats.org/officeDocument/2006/relationships/image" Target="../media/image133.jp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4.png"/><Relationship Id="rId3" Type="http://schemas.openxmlformats.org/officeDocument/2006/relationships/image" Target="../media/image135.jpg"/><Relationship Id="rId4" Type="http://schemas.openxmlformats.org/officeDocument/2006/relationships/image" Target="../media/image136.jpg"/><Relationship Id="rId5" Type="http://schemas.openxmlformats.org/officeDocument/2006/relationships/image" Target="../media/image137.jpg"/><Relationship Id="rId6" Type="http://schemas.openxmlformats.org/officeDocument/2006/relationships/image" Target="../media/image138.jp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9.png"/><Relationship Id="rId3" Type="http://schemas.openxmlformats.org/officeDocument/2006/relationships/image" Target="../media/image140.jpg"/><Relationship Id="rId4" Type="http://schemas.openxmlformats.org/officeDocument/2006/relationships/image" Target="../media/image141.jpg"/><Relationship Id="rId5" Type="http://schemas.openxmlformats.org/officeDocument/2006/relationships/image" Target="../media/image142.jpg"/><Relationship Id="rId6" Type="http://schemas.openxmlformats.org/officeDocument/2006/relationships/image" Target="../media/image143.jpg"/><Relationship Id="rId7" Type="http://schemas.openxmlformats.org/officeDocument/2006/relationships/image" Target="../media/image144.jpg"/><Relationship Id="rId8" Type="http://schemas.openxmlformats.org/officeDocument/2006/relationships/image" Target="../media/image145.jpg"/><Relationship Id="rId9" Type="http://schemas.openxmlformats.org/officeDocument/2006/relationships/image" Target="../media/image146.jp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7.jpg"/><Relationship Id="rId3" Type="http://schemas.openxmlformats.org/officeDocument/2006/relationships/image" Target="../media/image148.jpg"/><Relationship Id="rId4" Type="http://schemas.openxmlformats.org/officeDocument/2006/relationships/image" Target="../media/image149.jpg"/><Relationship Id="rId5" Type="http://schemas.openxmlformats.org/officeDocument/2006/relationships/image" Target="../media/image150.jpg"/><Relationship Id="rId6" Type="http://schemas.openxmlformats.org/officeDocument/2006/relationships/image" Target="../media/image151.jp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2.jpg"/><Relationship Id="rId3" Type="http://schemas.openxmlformats.org/officeDocument/2006/relationships/image" Target="../media/image153.jpg"/><Relationship Id="rId4" Type="http://schemas.openxmlformats.org/officeDocument/2006/relationships/image" Target="../media/image154.jpg"/><Relationship Id="rId5" Type="http://schemas.openxmlformats.org/officeDocument/2006/relationships/image" Target="../media/image155.jpg"/><Relationship Id="rId6" Type="http://schemas.openxmlformats.org/officeDocument/2006/relationships/image" Target="../media/image156.jpg"/><Relationship Id="rId7" Type="http://schemas.openxmlformats.org/officeDocument/2006/relationships/image" Target="../media/image157.png"/><Relationship Id="rId8" Type="http://schemas.openxmlformats.org/officeDocument/2006/relationships/image" Target="../media/image158.jpg"/><Relationship Id="rId9" Type="http://schemas.openxmlformats.org/officeDocument/2006/relationships/image" Target="../media/image159.jpg"/><Relationship Id="rId10" Type="http://schemas.openxmlformats.org/officeDocument/2006/relationships/image" Target="../media/image160.jpg"/><Relationship Id="rId11" Type="http://schemas.openxmlformats.org/officeDocument/2006/relationships/image" Target="../media/image161.jp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2.pn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pn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4.jpg"/><Relationship Id="rId3" Type="http://schemas.openxmlformats.org/officeDocument/2006/relationships/image" Target="../media/image165.jpg"/><Relationship Id="rId4" Type="http://schemas.openxmlformats.org/officeDocument/2006/relationships/image" Target="../media/image166.jpg"/><Relationship Id="rId5" Type="http://schemas.openxmlformats.org/officeDocument/2006/relationships/image" Target="../media/image167.jp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8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5" Type="http://schemas.openxmlformats.org/officeDocument/2006/relationships/image" Target="../media/image18.jpg"/><Relationship Id="rId6" Type="http://schemas.openxmlformats.org/officeDocument/2006/relationships/image" Target="../media/image19.jpg"/><Relationship Id="rId7" Type="http://schemas.openxmlformats.org/officeDocument/2006/relationships/image" Target="../media/image20.jpg"/><Relationship Id="rId8" Type="http://schemas.openxmlformats.org/officeDocument/2006/relationships/image" Target="../media/image21.jpg"/><Relationship Id="rId9" Type="http://schemas.openxmlformats.org/officeDocument/2006/relationships/image" Target="../media/image22.jp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9.jpg"/><Relationship Id="rId3" Type="http://schemas.openxmlformats.org/officeDocument/2006/relationships/image" Target="../media/image170.jp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jpg"/><Relationship Id="rId3" Type="http://schemas.openxmlformats.org/officeDocument/2006/relationships/image" Target="../media/image172.jpg"/><Relationship Id="rId4" Type="http://schemas.openxmlformats.org/officeDocument/2006/relationships/image" Target="../media/image173.jpg"/><Relationship Id="rId5" Type="http://schemas.openxmlformats.org/officeDocument/2006/relationships/image" Target="../media/image174.jpg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5.jpg"/><Relationship Id="rId3" Type="http://schemas.openxmlformats.org/officeDocument/2006/relationships/image" Target="../media/image176.jpg"/><Relationship Id="rId4" Type="http://schemas.openxmlformats.org/officeDocument/2006/relationships/image" Target="../media/image177.jpg"/><Relationship Id="rId5" Type="http://schemas.openxmlformats.org/officeDocument/2006/relationships/image" Target="../media/image178.jpg"/><Relationship Id="rId6" Type="http://schemas.openxmlformats.org/officeDocument/2006/relationships/image" Target="../media/image179.jpg"/><Relationship Id="rId7" Type="http://schemas.openxmlformats.org/officeDocument/2006/relationships/image" Target="../media/image180.jpg"/><Relationship Id="rId8" Type="http://schemas.openxmlformats.org/officeDocument/2006/relationships/image" Target="../media/image181.jpg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2.jpg"/><Relationship Id="rId3" Type="http://schemas.openxmlformats.org/officeDocument/2006/relationships/image" Target="../media/image183.jpg"/><Relationship Id="rId4" Type="http://schemas.openxmlformats.org/officeDocument/2006/relationships/image" Target="../media/image184.jpg"/><Relationship Id="rId5" Type="http://schemas.openxmlformats.org/officeDocument/2006/relationships/image" Target="../media/image185.jpg"/><Relationship Id="rId6" Type="http://schemas.openxmlformats.org/officeDocument/2006/relationships/image" Target="../media/image186.jpg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7.jpg"/><Relationship Id="rId3" Type="http://schemas.openxmlformats.org/officeDocument/2006/relationships/image" Target="../media/image188.jpg"/><Relationship Id="rId4" Type="http://schemas.openxmlformats.org/officeDocument/2006/relationships/image" Target="../media/image189.jpg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0.jpg"/><Relationship Id="rId3" Type="http://schemas.openxmlformats.org/officeDocument/2006/relationships/image" Target="../media/image191.jpg"/><Relationship Id="rId4" Type="http://schemas.openxmlformats.org/officeDocument/2006/relationships/image" Target="../media/image192.jpg"/><Relationship Id="rId5" Type="http://schemas.openxmlformats.org/officeDocument/2006/relationships/image" Target="../media/image193.jpg"/><Relationship Id="rId6" Type="http://schemas.openxmlformats.org/officeDocument/2006/relationships/image" Target="../media/image194.jpg"/><Relationship Id="rId7" Type="http://schemas.openxmlformats.org/officeDocument/2006/relationships/image" Target="../media/image195.jpg"/></Relationships>
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6.jpg"/><Relationship Id="rId3" Type="http://schemas.openxmlformats.org/officeDocument/2006/relationships/image" Target="../media/image197.jpg"/><Relationship Id="rId4" Type="http://schemas.openxmlformats.org/officeDocument/2006/relationships/image" Target="../media/image198.jpg"/></Relationships>
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9.jpg"/><Relationship Id="rId3" Type="http://schemas.openxmlformats.org/officeDocument/2006/relationships/image" Target="../media/image200.jpg"/><Relationship Id="rId4" Type="http://schemas.openxmlformats.org/officeDocument/2006/relationships/image" Target="../media/image201.jpg"/><Relationship Id="rId5" Type="http://schemas.openxmlformats.org/officeDocument/2006/relationships/image" Target="../media/image202.jpg"/><Relationship Id="rId6" Type="http://schemas.openxmlformats.org/officeDocument/2006/relationships/image" Target="../media/image203.jpg"/><Relationship Id="rId7" Type="http://schemas.openxmlformats.org/officeDocument/2006/relationships/image" Target="../media/image204.jpg"/></Relationships>
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Relationship Id="rId3" Type="http://schemas.openxmlformats.org/officeDocument/2006/relationships/image" Target="../media/image24.jpg"/><Relationship Id="rId4" Type="http://schemas.openxmlformats.org/officeDocument/2006/relationships/image" Target="../media/image25.jpg"/></Relationships>
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5.jpg"/><Relationship Id="rId3" Type="http://schemas.openxmlformats.org/officeDocument/2006/relationships/image" Target="../media/image206.png"/></Relationships>

</file>

<file path=ppt/slides/_rels/slide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7.jpg"/></Relationships>

</file>

<file path=ppt/slides/_rels/slide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8.jpg"/></Relationships>

</file>

<file path=ppt/slides/_rels/slide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9.png"/></Relationships>

</file>

<file path=ppt/slides/_rels/slide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0.jpg"/><Relationship Id="rId3" Type="http://schemas.openxmlformats.org/officeDocument/2006/relationships/image" Target="../media/image211.jpg"/><Relationship Id="rId4" Type="http://schemas.openxmlformats.org/officeDocument/2006/relationships/image" Target="../media/image212.jpg"/></Relationships>

</file>

<file path=ppt/slides/_rels/slide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3.jpg"/><Relationship Id="rId3" Type="http://schemas.openxmlformats.org/officeDocument/2006/relationships/image" Target="../media/image214.jpg"/><Relationship Id="rId4" Type="http://schemas.openxmlformats.org/officeDocument/2006/relationships/image" Target="../media/image215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6.jpg"/><Relationship Id="rId3" Type="http://schemas.openxmlformats.org/officeDocument/2006/relationships/image" Target="../media/image217.jpg"/><Relationship Id="rId4" Type="http://schemas.openxmlformats.org/officeDocument/2006/relationships/image" Target="../media/image218.jpg"/><Relationship Id="rId5" Type="http://schemas.openxmlformats.org/officeDocument/2006/relationships/image" Target="../media/image219.png"/></Relationships>

</file>

<file path=ppt/slides/_rels/slide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0.jpg"/><Relationship Id="rId3" Type="http://schemas.openxmlformats.org/officeDocument/2006/relationships/image" Target="../media/image221.jpg"/><Relationship Id="rId4" Type="http://schemas.openxmlformats.org/officeDocument/2006/relationships/image" Target="../media/image222.jpg"/><Relationship Id="rId5" Type="http://schemas.openxmlformats.org/officeDocument/2006/relationships/image" Target="../media/image223.jpg"/><Relationship Id="rId6" Type="http://schemas.openxmlformats.org/officeDocument/2006/relationships/image" Target="../media/image224.jpg"/><Relationship Id="rId7" Type="http://schemas.openxmlformats.org/officeDocument/2006/relationships/image" Target="../media/image225.jpg"/></Relationships>

</file>

<file path=ppt/slides/_rels/slide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6.png"/></Relationships>

</file>

<file path=ppt/slides/_rels/slide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7.jpg"/></Relationships>

</file>

<file path=ppt/slides/_rels/slide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8.jpg"/><Relationship Id="rId3" Type="http://schemas.openxmlformats.org/officeDocument/2006/relationships/image" Target="../media/image229.jpg"/><Relationship Id="rId4" Type="http://schemas.openxmlformats.org/officeDocument/2006/relationships/image" Target="../media/image230.png"/><Relationship Id="rId5" Type="http://schemas.openxmlformats.org/officeDocument/2006/relationships/image" Target="../media/image231.jpg"/><Relationship Id="rId6" Type="http://schemas.openxmlformats.org/officeDocument/2006/relationships/image" Target="../media/image232.jpg"/><Relationship Id="rId7" Type="http://schemas.openxmlformats.org/officeDocument/2006/relationships/image" Target="../media/image233.jpg"/></Relationships>

</file>

<file path=ppt/slides/_rels/slide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4.jpg"/><Relationship Id="rId3" Type="http://schemas.openxmlformats.org/officeDocument/2006/relationships/image" Target="../media/image235.jpg"/></Relationships>

</file>

<file path=ppt/slides/_rels/slide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6.jpg"/><Relationship Id="rId3" Type="http://schemas.openxmlformats.org/officeDocument/2006/relationships/image" Target="../media/image237.jpg"/><Relationship Id="rId4" Type="http://schemas.openxmlformats.org/officeDocument/2006/relationships/image" Target="../media/image238.jpg"/><Relationship Id="rId5" Type="http://schemas.openxmlformats.org/officeDocument/2006/relationships/image" Target="../media/image239.jpg"/></Relationships>

</file>

<file path=ppt/slides/_rels/slide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40691" y="1273556"/>
            <a:ext cx="4144010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671955" algn="l"/>
                <a:tab pos="2371725" algn="l"/>
              </a:tabLst>
            </a:pPr>
            <a:r>
              <a:rPr dirty="0" sz="3200" spc="-45" b="1">
                <a:latin typeface="Arial"/>
                <a:cs typeface="Arial"/>
              </a:rPr>
              <a:t>FILTRO	</a:t>
            </a:r>
            <a:r>
              <a:rPr dirty="0" sz="3200" spc="-5" b="1">
                <a:latin typeface="Arial"/>
                <a:cs typeface="Arial"/>
              </a:rPr>
              <a:t>de	</a:t>
            </a:r>
            <a:r>
              <a:rPr dirty="0" sz="3200" spc="-10" b="1">
                <a:latin typeface="Arial"/>
                <a:cs typeface="Arial"/>
              </a:rPr>
              <a:t>KALMAN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29679" y="2248915"/>
            <a:ext cx="659066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11200" algn="l"/>
                <a:tab pos="1433195" algn="l"/>
                <a:tab pos="3192780" algn="l"/>
                <a:tab pos="4027170" algn="l"/>
              </a:tabLst>
            </a:pPr>
            <a:r>
              <a:rPr dirty="0" sz="3200" spc="-5" b="1">
                <a:latin typeface="Arial"/>
                <a:cs typeface="Arial"/>
              </a:rPr>
              <a:t>en	un	MUNDO	NO	POLINOMIAL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5997" y="3590035"/>
            <a:ext cx="7809230" cy="1867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5880">
              <a:lnSpc>
                <a:spcPct val="100000"/>
              </a:lnSpc>
              <a:spcBef>
                <a:spcPts val="100"/>
              </a:spcBef>
            </a:pPr>
            <a:r>
              <a:rPr dirty="0" sz="1800" spc="-30" b="1">
                <a:latin typeface="Calibri"/>
                <a:cs typeface="Calibri"/>
              </a:rPr>
              <a:t>FILTRO</a:t>
            </a:r>
            <a:r>
              <a:rPr dirty="0" sz="1800" spc="2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de</a:t>
            </a:r>
            <a:r>
              <a:rPr dirty="0" sz="1800" spc="40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KALMAN</a:t>
            </a:r>
            <a:r>
              <a:rPr dirty="0" sz="1800" spc="409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POLINOMIAL</a:t>
            </a:r>
            <a:r>
              <a:rPr dirty="0" sz="1800" spc="39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SIGUIENDO</a:t>
            </a:r>
            <a:r>
              <a:rPr dirty="0" sz="1800" spc="40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una</a:t>
            </a:r>
            <a:r>
              <a:rPr dirty="0" sz="1800" spc="405" b="1">
                <a:latin typeface="Calibri"/>
                <a:cs typeface="Calibri"/>
              </a:rPr>
              <a:t> </a:t>
            </a:r>
            <a:r>
              <a:rPr dirty="0" sz="1800" spc="-15" b="1">
                <a:latin typeface="Calibri"/>
                <a:cs typeface="Calibri"/>
              </a:rPr>
              <a:t>MEDIDA</a:t>
            </a:r>
            <a:r>
              <a:rPr dirty="0" sz="1800" spc="409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SENOIDAL</a:t>
            </a:r>
            <a:endParaRPr sz="1800">
              <a:latin typeface="Calibri"/>
              <a:cs typeface="Calibri"/>
            </a:endParaRPr>
          </a:p>
          <a:p>
            <a:pPr marL="859155" marR="5080" indent="-10795">
              <a:lnSpc>
                <a:spcPct val="188600"/>
              </a:lnSpc>
              <a:spcBef>
                <a:spcPts val="790"/>
              </a:spcBef>
            </a:pPr>
            <a:r>
              <a:rPr dirty="0" sz="1400" spc="-25" b="1">
                <a:latin typeface="Calibri"/>
                <a:cs typeface="Calibri"/>
              </a:rPr>
              <a:t>FILTRO</a:t>
            </a:r>
            <a:r>
              <a:rPr dirty="0" sz="1400" spc="30" b="1">
                <a:latin typeface="Calibri"/>
                <a:cs typeface="Calibri"/>
              </a:rPr>
              <a:t> </a:t>
            </a:r>
            <a:r>
              <a:rPr dirty="0" sz="1400" spc="-5" b="1">
                <a:latin typeface="Calibri"/>
                <a:cs typeface="Calibri"/>
              </a:rPr>
              <a:t>de</a:t>
            </a:r>
            <a:r>
              <a:rPr dirty="0" sz="1400" b="1">
                <a:latin typeface="Calibri"/>
                <a:cs typeface="Calibri"/>
              </a:rPr>
              <a:t> </a:t>
            </a:r>
            <a:r>
              <a:rPr dirty="0" sz="1400" spc="-5" b="1">
                <a:latin typeface="Calibri"/>
                <a:cs typeface="Calibri"/>
              </a:rPr>
              <a:t>KALMAN</a:t>
            </a:r>
            <a:r>
              <a:rPr dirty="0" sz="1400" spc="10" b="1">
                <a:latin typeface="Calibri"/>
                <a:cs typeface="Calibri"/>
              </a:rPr>
              <a:t> </a:t>
            </a:r>
            <a:r>
              <a:rPr dirty="0" sz="1400" spc="-5" b="1">
                <a:latin typeface="Calibri"/>
                <a:cs typeface="Calibri"/>
              </a:rPr>
              <a:t>POLINOMIAL</a:t>
            </a:r>
            <a:r>
              <a:rPr dirty="0" sz="1400" spc="35" b="1">
                <a:latin typeface="Calibri"/>
                <a:cs typeface="Calibri"/>
              </a:rPr>
              <a:t> </a:t>
            </a:r>
            <a:r>
              <a:rPr dirty="0" sz="1400" spc="-5" b="1">
                <a:latin typeface="Calibri"/>
                <a:cs typeface="Calibri"/>
              </a:rPr>
              <a:t>de PRIMER</a:t>
            </a:r>
            <a:r>
              <a:rPr dirty="0" sz="1400" spc="15" b="1">
                <a:latin typeface="Calibri"/>
                <a:cs typeface="Calibri"/>
              </a:rPr>
              <a:t> </a:t>
            </a:r>
            <a:r>
              <a:rPr dirty="0" sz="1400" spc="-5" b="1">
                <a:latin typeface="Calibri"/>
                <a:cs typeface="Calibri"/>
              </a:rPr>
              <a:t>ORDEN</a:t>
            </a:r>
            <a:r>
              <a:rPr dirty="0" sz="1400" spc="15" b="1">
                <a:latin typeface="Calibri"/>
                <a:cs typeface="Calibri"/>
              </a:rPr>
              <a:t> </a:t>
            </a:r>
            <a:r>
              <a:rPr dirty="0" sz="1400" spc="-10" b="1">
                <a:latin typeface="Calibri"/>
                <a:cs typeface="Calibri"/>
              </a:rPr>
              <a:t>SIGUIENDO</a:t>
            </a:r>
            <a:r>
              <a:rPr dirty="0" sz="1400" spc="40" b="1">
                <a:latin typeface="Calibri"/>
                <a:cs typeface="Calibri"/>
              </a:rPr>
              <a:t> </a:t>
            </a:r>
            <a:r>
              <a:rPr dirty="0" sz="1400" spc="-5" b="1">
                <a:latin typeface="Calibri"/>
                <a:cs typeface="Calibri"/>
              </a:rPr>
              <a:t>una</a:t>
            </a:r>
            <a:r>
              <a:rPr dirty="0" sz="1400" spc="5" b="1">
                <a:latin typeface="Calibri"/>
                <a:cs typeface="Calibri"/>
              </a:rPr>
              <a:t> </a:t>
            </a:r>
            <a:r>
              <a:rPr dirty="0" sz="1400" spc="-10" b="1">
                <a:latin typeface="Calibri"/>
                <a:cs typeface="Calibri"/>
              </a:rPr>
              <a:t>MEDIDA</a:t>
            </a:r>
            <a:r>
              <a:rPr dirty="0" sz="1400" spc="40" b="1">
                <a:latin typeface="Calibri"/>
                <a:cs typeface="Calibri"/>
              </a:rPr>
              <a:t> </a:t>
            </a:r>
            <a:r>
              <a:rPr dirty="0" sz="1400" spc="-10" b="1">
                <a:latin typeface="Calibri"/>
                <a:cs typeface="Calibri"/>
              </a:rPr>
              <a:t>SENOIDAL </a:t>
            </a:r>
            <a:r>
              <a:rPr dirty="0" sz="1400" spc="-5" b="1">
                <a:latin typeface="Calibri"/>
                <a:cs typeface="Calibri"/>
              </a:rPr>
              <a:t> </a:t>
            </a:r>
            <a:r>
              <a:rPr dirty="0" sz="1400" spc="-25" b="1">
                <a:latin typeface="Calibri"/>
                <a:cs typeface="Calibri"/>
              </a:rPr>
              <a:t>FILTRO</a:t>
            </a:r>
            <a:r>
              <a:rPr dirty="0" sz="1400" spc="30" b="1">
                <a:latin typeface="Calibri"/>
                <a:cs typeface="Calibri"/>
              </a:rPr>
              <a:t> </a:t>
            </a:r>
            <a:r>
              <a:rPr dirty="0" sz="1400" spc="-5" b="1">
                <a:latin typeface="Calibri"/>
                <a:cs typeface="Calibri"/>
              </a:rPr>
              <a:t>de</a:t>
            </a:r>
            <a:r>
              <a:rPr dirty="0" sz="1400" b="1">
                <a:latin typeface="Calibri"/>
                <a:cs typeface="Calibri"/>
              </a:rPr>
              <a:t> </a:t>
            </a:r>
            <a:r>
              <a:rPr dirty="0" sz="1400" spc="-5" b="1">
                <a:latin typeface="Calibri"/>
                <a:cs typeface="Calibri"/>
              </a:rPr>
              <a:t>KALMAN</a:t>
            </a:r>
            <a:r>
              <a:rPr dirty="0" sz="1400" spc="10" b="1">
                <a:latin typeface="Calibri"/>
                <a:cs typeface="Calibri"/>
              </a:rPr>
              <a:t> </a:t>
            </a:r>
            <a:r>
              <a:rPr dirty="0" sz="1400" spc="-5" b="1">
                <a:latin typeface="Calibri"/>
                <a:cs typeface="Calibri"/>
              </a:rPr>
              <a:t>POLINOMIAL</a:t>
            </a:r>
            <a:r>
              <a:rPr dirty="0" sz="1400" spc="35" b="1">
                <a:latin typeface="Calibri"/>
                <a:cs typeface="Calibri"/>
              </a:rPr>
              <a:t> </a:t>
            </a:r>
            <a:r>
              <a:rPr dirty="0" sz="1400" spc="-5" b="1">
                <a:latin typeface="Calibri"/>
                <a:cs typeface="Calibri"/>
              </a:rPr>
              <a:t>de </a:t>
            </a:r>
            <a:r>
              <a:rPr dirty="0" sz="1400" spc="-10" b="1">
                <a:latin typeface="Calibri"/>
                <a:cs typeface="Calibri"/>
              </a:rPr>
              <a:t>SEGUNDO</a:t>
            </a:r>
            <a:r>
              <a:rPr dirty="0" sz="1400" spc="20" b="1">
                <a:latin typeface="Calibri"/>
                <a:cs typeface="Calibri"/>
              </a:rPr>
              <a:t> </a:t>
            </a:r>
            <a:r>
              <a:rPr dirty="0" sz="1400" spc="-5" b="1">
                <a:latin typeface="Calibri"/>
                <a:cs typeface="Calibri"/>
              </a:rPr>
              <a:t>ORDEN</a:t>
            </a:r>
            <a:r>
              <a:rPr dirty="0" sz="1400" spc="20" b="1">
                <a:latin typeface="Calibri"/>
                <a:cs typeface="Calibri"/>
              </a:rPr>
              <a:t> </a:t>
            </a:r>
            <a:r>
              <a:rPr dirty="0" sz="1400" spc="-10" b="1">
                <a:latin typeface="Calibri"/>
                <a:cs typeface="Calibri"/>
              </a:rPr>
              <a:t>SIGUIENDO</a:t>
            </a:r>
            <a:r>
              <a:rPr dirty="0" sz="1400" spc="40" b="1">
                <a:latin typeface="Calibri"/>
                <a:cs typeface="Calibri"/>
              </a:rPr>
              <a:t> </a:t>
            </a:r>
            <a:r>
              <a:rPr dirty="0" sz="1400" spc="-5" b="1">
                <a:latin typeface="Calibri"/>
                <a:cs typeface="Calibri"/>
              </a:rPr>
              <a:t>una</a:t>
            </a:r>
            <a:r>
              <a:rPr dirty="0" sz="1400" spc="5" b="1">
                <a:latin typeface="Calibri"/>
                <a:cs typeface="Calibri"/>
              </a:rPr>
              <a:t> </a:t>
            </a:r>
            <a:r>
              <a:rPr dirty="0" sz="1400" spc="-10" b="1">
                <a:latin typeface="Calibri"/>
                <a:cs typeface="Calibri"/>
              </a:rPr>
              <a:t>MEDIDA</a:t>
            </a:r>
            <a:r>
              <a:rPr dirty="0" sz="1400" spc="40" b="1">
                <a:latin typeface="Calibri"/>
                <a:cs typeface="Calibri"/>
              </a:rPr>
              <a:t> </a:t>
            </a:r>
            <a:r>
              <a:rPr dirty="0" sz="1400" spc="-10" b="1">
                <a:latin typeface="Calibri"/>
                <a:cs typeface="Calibri"/>
              </a:rPr>
              <a:t>SENOIDAL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800" spc="-30" b="1">
                <a:latin typeface="Calibri"/>
                <a:cs typeface="Calibri"/>
              </a:rPr>
              <a:t>FILTRO</a:t>
            </a:r>
            <a:r>
              <a:rPr dirty="0" sz="1800" spc="2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de</a:t>
            </a:r>
            <a:r>
              <a:rPr dirty="0" sz="1800" spc="40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KALMAN</a:t>
            </a:r>
            <a:r>
              <a:rPr dirty="0" sz="1800" spc="41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SENOIDAL</a:t>
            </a:r>
            <a:r>
              <a:rPr dirty="0" sz="1800" spc="40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SIGUIENDO  una</a:t>
            </a:r>
            <a:r>
              <a:rPr dirty="0" sz="1800" spc="409" b="1">
                <a:latin typeface="Calibri"/>
                <a:cs typeface="Calibri"/>
              </a:rPr>
              <a:t> </a:t>
            </a:r>
            <a:r>
              <a:rPr dirty="0" sz="1800" spc="-15" b="1">
                <a:latin typeface="Calibri"/>
                <a:cs typeface="Calibri"/>
              </a:rPr>
              <a:t>MEDIDA</a:t>
            </a:r>
            <a:r>
              <a:rPr dirty="0" sz="1800" spc="41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SENOIDAL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39373" y="1504441"/>
            <a:ext cx="2633345" cy="3500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15265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Calibri"/>
                <a:cs typeface="Calibri"/>
              </a:rPr>
              <a:t>figure 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5">
                <a:latin typeface="Calibri"/>
                <a:cs typeface="Calibri"/>
              </a:rPr>
              <a:t>plot(ArrayT,ArrayX,ArrayT,ArrayXS),grid </a:t>
            </a:r>
            <a:r>
              <a:rPr dirty="0" sz="1200" spc="-2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xlabel('Time (Sec)') 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ylabel('Measurement </a:t>
            </a:r>
            <a:r>
              <a:rPr dirty="0" sz="1200">
                <a:latin typeface="Calibri"/>
                <a:cs typeface="Calibri"/>
              </a:rPr>
              <a:t>and </a:t>
            </a:r>
            <a:r>
              <a:rPr dirty="0" sz="1200" spc="-25">
                <a:latin typeface="Calibri"/>
                <a:cs typeface="Calibri"/>
              </a:rPr>
              <a:t>True </a:t>
            </a:r>
            <a:r>
              <a:rPr dirty="0" sz="1200" spc="-5">
                <a:latin typeface="Calibri"/>
                <a:cs typeface="Calibri"/>
              </a:rPr>
              <a:t>Signal') </a:t>
            </a:r>
            <a:r>
              <a:rPr dirty="0" sz="1200" spc="-26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axis([0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20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‐3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3])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alibri"/>
              <a:cs typeface="Calibri"/>
            </a:endParaRPr>
          </a:p>
          <a:p>
            <a:pPr marL="12700" marR="188595">
              <a:lnSpc>
                <a:spcPct val="100000"/>
              </a:lnSpc>
            </a:pPr>
            <a:r>
              <a:rPr dirty="0" sz="1200" spc="-10">
                <a:latin typeface="Calibri"/>
                <a:cs typeface="Calibri"/>
              </a:rPr>
              <a:t>figure 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5">
                <a:latin typeface="Calibri"/>
                <a:cs typeface="Calibri"/>
              </a:rPr>
              <a:t>plot(ArrayT,ArrayX,ArrayT,ArrayXH),grid </a:t>
            </a:r>
            <a:r>
              <a:rPr dirty="0" sz="1200" spc="-2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xlabel('Time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(Sec)')</a:t>
            </a:r>
            <a:endParaRPr sz="1200">
              <a:latin typeface="Calibri"/>
              <a:cs typeface="Calibri"/>
            </a:endParaRPr>
          </a:p>
          <a:p>
            <a:pPr marL="12700" marR="574040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ylabel('Estimate </a:t>
            </a:r>
            <a:r>
              <a:rPr dirty="0" sz="1200">
                <a:latin typeface="Calibri"/>
                <a:cs typeface="Calibri"/>
              </a:rPr>
              <a:t>and </a:t>
            </a:r>
            <a:r>
              <a:rPr dirty="0" sz="1200" spc="-25">
                <a:latin typeface="Calibri"/>
                <a:cs typeface="Calibri"/>
              </a:rPr>
              <a:t>True </a:t>
            </a:r>
            <a:r>
              <a:rPr dirty="0" sz="1200" spc="-5">
                <a:latin typeface="Calibri"/>
                <a:cs typeface="Calibri"/>
              </a:rPr>
              <a:t>Signal') </a:t>
            </a:r>
            <a:r>
              <a:rPr dirty="0" sz="1200" spc="-26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axis([0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20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‐2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2])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dirty="0" sz="1200" spc="-10">
                <a:latin typeface="Calibri"/>
                <a:cs typeface="Calibri"/>
              </a:rPr>
              <a:t>figure 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5">
                <a:latin typeface="Calibri"/>
                <a:cs typeface="Calibri"/>
              </a:rPr>
              <a:t>plot(ArrayT,ArrayXD,ArrayT,ArrayXDH),grid </a:t>
            </a:r>
            <a:r>
              <a:rPr dirty="0" sz="1200" spc="-2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xlabel('Time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(Sec)')</a:t>
            </a:r>
            <a:endParaRPr sz="1200">
              <a:latin typeface="Calibri"/>
              <a:cs typeface="Calibri"/>
            </a:endParaRPr>
          </a:p>
          <a:p>
            <a:pPr marL="12700" marR="1343660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ylabel('XD</a:t>
            </a:r>
            <a:r>
              <a:rPr dirty="0" sz="1200" spc="-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and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XDH') </a:t>
            </a:r>
            <a:r>
              <a:rPr dirty="0" sz="1200" spc="-254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axis([0 20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‐4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4])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clc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16137" y="605027"/>
            <a:ext cx="0" cy="638175"/>
          </a:xfrm>
          <a:custGeom>
            <a:avLst/>
            <a:gdLst/>
            <a:ahLst/>
            <a:cxnLst/>
            <a:rect l="l" t="t" r="r" b="b"/>
            <a:pathLst>
              <a:path w="0" h="638175">
                <a:moveTo>
                  <a:pt x="0" y="0"/>
                </a:moveTo>
                <a:lnTo>
                  <a:pt x="0" y="637794"/>
                </a:lnTo>
              </a:path>
            </a:pathLst>
          </a:custGeom>
          <a:ln w="9143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0151" y="2102358"/>
            <a:ext cx="6218682" cy="378332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40441" y="497077"/>
            <a:ext cx="8169909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En 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figura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muestra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señal verdadera</a:t>
            </a:r>
            <a:r>
              <a:rPr dirty="0" sz="1600" spc="37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junto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medición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como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funciones del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tiempo.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06373" y="1756664"/>
            <a:ext cx="13468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XS=X+XNOISE;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87580" y="1844286"/>
            <a:ext cx="8312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X=sin(T);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859415" y="1044940"/>
            <a:ext cx="243141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XNOISE=SIGNOISE*randn;</a:t>
            </a:r>
          </a:p>
        </p:txBody>
      </p:sp>
      <p:sp>
        <p:nvSpPr>
          <p:cNvPr id="7" name="object 7"/>
          <p:cNvSpPr/>
          <p:nvPr/>
        </p:nvSpPr>
        <p:spPr>
          <a:xfrm>
            <a:off x="5140337" y="1373886"/>
            <a:ext cx="76200" cy="397510"/>
          </a:xfrm>
          <a:custGeom>
            <a:avLst/>
            <a:gdLst/>
            <a:ahLst/>
            <a:cxnLst/>
            <a:rect l="l" t="t" r="r" b="b"/>
            <a:pathLst>
              <a:path w="76200" h="397510">
                <a:moveTo>
                  <a:pt x="76200" y="320802"/>
                </a:moveTo>
                <a:lnTo>
                  <a:pt x="0" y="320802"/>
                </a:lnTo>
                <a:lnTo>
                  <a:pt x="33527" y="387857"/>
                </a:lnTo>
                <a:lnTo>
                  <a:pt x="33527" y="333756"/>
                </a:lnTo>
                <a:lnTo>
                  <a:pt x="42672" y="333756"/>
                </a:lnTo>
                <a:lnTo>
                  <a:pt x="42672" y="387857"/>
                </a:lnTo>
                <a:lnTo>
                  <a:pt x="76200" y="320802"/>
                </a:lnTo>
                <a:close/>
              </a:path>
              <a:path w="76200" h="397510">
                <a:moveTo>
                  <a:pt x="42672" y="320802"/>
                </a:moveTo>
                <a:lnTo>
                  <a:pt x="42672" y="0"/>
                </a:lnTo>
                <a:lnTo>
                  <a:pt x="33527" y="0"/>
                </a:lnTo>
                <a:lnTo>
                  <a:pt x="33527" y="320802"/>
                </a:lnTo>
                <a:lnTo>
                  <a:pt x="42672" y="320802"/>
                </a:lnTo>
                <a:close/>
              </a:path>
              <a:path w="76200" h="397510">
                <a:moveTo>
                  <a:pt x="42672" y="387857"/>
                </a:moveTo>
                <a:lnTo>
                  <a:pt x="42672" y="333756"/>
                </a:lnTo>
                <a:lnTo>
                  <a:pt x="33527" y="333756"/>
                </a:lnTo>
                <a:lnTo>
                  <a:pt x="33527" y="387857"/>
                </a:lnTo>
                <a:lnTo>
                  <a:pt x="38100" y="397002"/>
                </a:lnTo>
                <a:lnTo>
                  <a:pt x="42672" y="387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51871" y="5883188"/>
            <a:ext cx="856551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600">
                <a:latin typeface="Arial MT"/>
                <a:cs typeface="Arial MT"/>
              </a:rPr>
              <a:t>A</a:t>
            </a:r>
            <a:r>
              <a:rPr dirty="0" sz="1600" spc="-9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partir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medida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ruidosa,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el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Kalman polinomial 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primer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orden,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trata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estimar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señal verdadera </a:t>
            </a:r>
            <a:r>
              <a:rPr dirty="0" sz="1600">
                <a:latin typeface="Arial MT"/>
                <a:cs typeface="Arial MT"/>
              </a:rPr>
              <a:t>y</a:t>
            </a:r>
            <a:r>
              <a:rPr dirty="0" sz="1600" spc="-5">
                <a:latin typeface="Arial MT"/>
                <a:cs typeface="Arial MT"/>
              </a:rPr>
              <a:t> su derivada.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51871" y="1390141"/>
            <a:ext cx="242252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Calibri"/>
                <a:cs typeface="Calibri"/>
              </a:rPr>
              <a:t>figure 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5">
                <a:latin typeface="Calibri"/>
                <a:cs typeface="Calibri"/>
              </a:rPr>
              <a:t>plot(ArrayT,ArrayX,ArrayT,ArrayXS),grid </a:t>
            </a:r>
            <a:r>
              <a:rPr dirty="0" sz="1200" spc="-2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xlabel('Time (Sec)') 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ylabel('Measurement </a:t>
            </a:r>
            <a:r>
              <a:rPr dirty="0" sz="1200">
                <a:latin typeface="Calibri"/>
                <a:cs typeface="Calibri"/>
              </a:rPr>
              <a:t>and </a:t>
            </a:r>
            <a:r>
              <a:rPr dirty="0" sz="1200" spc="-25">
                <a:latin typeface="Calibri"/>
                <a:cs typeface="Calibri"/>
              </a:rPr>
              <a:t>True </a:t>
            </a:r>
            <a:r>
              <a:rPr dirty="0" sz="1200" spc="-5">
                <a:latin typeface="Calibri"/>
                <a:cs typeface="Calibri"/>
              </a:rPr>
              <a:t>Signal') </a:t>
            </a:r>
            <a:r>
              <a:rPr dirty="0" sz="1200" spc="-26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axis([0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20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‐3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3])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73365" y="925079"/>
            <a:ext cx="9525" cy="438150"/>
          </a:xfrm>
          <a:custGeom>
            <a:avLst/>
            <a:gdLst/>
            <a:ahLst/>
            <a:cxnLst/>
            <a:rect l="l" t="t" r="r" b="b"/>
            <a:pathLst>
              <a:path w="9525" h="438150">
                <a:moveTo>
                  <a:pt x="9144" y="400050"/>
                </a:moveTo>
                <a:lnTo>
                  <a:pt x="0" y="400050"/>
                </a:lnTo>
                <a:lnTo>
                  <a:pt x="0" y="438150"/>
                </a:lnTo>
                <a:lnTo>
                  <a:pt x="9144" y="438150"/>
                </a:lnTo>
                <a:lnTo>
                  <a:pt x="9144" y="400050"/>
                </a:lnTo>
                <a:close/>
              </a:path>
              <a:path w="9525" h="438150">
                <a:moveTo>
                  <a:pt x="9144" y="333756"/>
                </a:moveTo>
                <a:lnTo>
                  <a:pt x="0" y="333756"/>
                </a:lnTo>
                <a:lnTo>
                  <a:pt x="0" y="371856"/>
                </a:lnTo>
                <a:lnTo>
                  <a:pt x="9144" y="371856"/>
                </a:lnTo>
                <a:lnTo>
                  <a:pt x="9144" y="333756"/>
                </a:lnTo>
                <a:close/>
              </a:path>
              <a:path w="9525" h="438150">
                <a:moveTo>
                  <a:pt x="9144" y="266700"/>
                </a:moveTo>
                <a:lnTo>
                  <a:pt x="0" y="266700"/>
                </a:lnTo>
                <a:lnTo>
                  <a:pt x="0" y="304800"/>
                </a:lnTo>
                <a:lnTo>
                  <a:pt x="9144" y="304800"/>
                </a:lnTo>
                <a:lnTo>
                  <a:pt x="9144" y="266700"/>
                </a:lnTo>
                <a:close/>
              </a:path>
              <a:path w="9525" h="438150">
                <a:moveTo>
                  <a:pt x="9144" y="200406"/>
                </a:moveTo>
                <a:lnTo>
                  <a:pt x="0" y="200406"/>
                </a:lnTo>
                <a:lnTo>
                  <a:pt x="0" y="238506"/>
                </a:lnTo>
                <a:lnTo>
                  <a:pt x="9144" y="238506"/>
                </a:lnTo>
                <a:lnTo>
                  <a:pt x="9144" y="200406"/>
                </a:lnTo>
                <a:close/>
              </a:path>
              <a:path w="9525" h="438150">
                <a:moveTo>
                  <a:pt x="9144" y="133350"/>
                </a:moveTo>
                <a:lnTo>
                  <a:pt x="0" y="133350"/>
                </a:lnTo>
                <a:lnTo>
                  <a:pt x="0" y="171450"/>
                </a:lnTo>
                <a:lnTo>
                  <a:pt x="9144" y="171450"/>
                </a:lnTo>
                <a:lnTo>
                  <a:pt x="9144" y="133350"/>
                </a:lnTo>
                <a:close/>
              </a:path>
              <a:path w="9525" h="438150">
                <a:moveTo>
                  <a:pt x="9144" y="67056"/>
                </a:moveTo>
                <a:lnTo>
                  <a:pt x="0" y="67056"/>
                </a:lnTo>
                <a:lnTo>
                  <a:pt x="0" y="105156"/>
                </a:lnTo>
                <a:lnTo>
                  <a:pt x="9144" y="105156"/>
                </a:lnTo>
                <a:lnTo>
                  <a:pt x="9144" y="67056"/>
                </a:lnTo>
                <a:close/>
              </a:path>
              <a:path w="9525" h="438150">
                <a:moveTo>
                  <a:pt x="9144" y="0"/>
                </a:moveTo>
                <a:lnTo>
                  <a:pt x="0" y="0"/>
                </a:lnTo>
                <a:lnTo>
                  <a:pt x="0" y="38100"/>
                </a:lnTo>
                <a:lnTo>
                  <a:pt x="9144" y="38100"/>
                </a:lnTo>
                <a:lnTo>
                  <a:pt x="91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73365" y="2453652"/>
            <a:ext cx="9525" cy="438150"/>
          </a:xfrm>
          <a:custGeom>
            <a:avLst/>
            <a:gdLst/>
            <a:ahLst/>
            <a:cxnLst/>
            <a:rect l="l" t="t" r="r" b="b"/>
            <a:pathLst>
              <a:path w="9525" h="438150">
                <a:moveTo>
                  <a:pt x="9144" y="400050"/>
                </a:moveTo>
                <a:lnTo>
                  <a:pt x="0" y="400050"/>
                </a:lnTo>
                <a:lnTo>
                  <a:pt x="0" y="438150"/>
                </a:lnTo>
                <a:lnTo>
                  <a:pt x="9144" y="438150"/>
                </a:lnTo>
                <a:lnTo>
                  <a:pt x="9144" y="400050"/>
                </a:lnTo>
                <a:close/>
              </a:path>
              <a:path w="9525" h="438150">
                <a:moveTo>
                  <a:pt x="9144" y="332994"/>
                </a:moveTo>
                <a:lnTo>
                  <a:pt x="0" y="332994"/>
                </a:lnTo>
                <a:lnTo>
                  <a:pt x="0" y="371094"/>
                </a:lnTo>
                <a:lnTo>
                  <a:pt x="9144" y="371094"/>
                </a:lnTo>
                <a:lnTo>
                  <a:pt x="9144" y="332994"/>
                </a:lnTo>
                <a:close/>
              </a:path>
              <a:path w="9525" h="438150">
                <a:moveTo>
                  <a:pt x="9144" y="266700"/>
                </a:moveTo>
                <a:lnTo>
                  <a:pt x="0" y="266700"/>
                </a:lnTo>
                <a:lnTo>
                  <a:pt x="0" y="304800"/>
                </a:lnTo>
                <a:lnTo>
                  <a:pt x="9144" y="304800"/>
                </a:lnTo>
                <a:lnTo>
                  <a:pt x="9144" y="266700"/>
                </a:lnTo>
                <a:close/>
              </a:path>
              <a:path w="9525" h="438150">
                <a:moveTo>
                  <a:pt x="9144" y="199644"/>
                </a:moveTo>
                <a:lnTo>
                  <a:pt x="0" y="199644"/>
                </a:lnTo>
                <a:lnTo>
                  <a:pt x="0" y="237744"/>
                </a:lnTo>
                <a:lnTo>
                  <a:pt x="9144" y="237744"/>
                </a:lnTo>
                <a:lnTo>
                  <a:pt x="9144" y="199644"/>
                </a:lnTo>
                <a:close/>
              </a:path>
              <a:path w="9525" h="438150">
                <a:moveTo>
                  <a:pt x="9144" y="133350"/>
                </a:moveTo>
                <a:lnTo>
                  <a:pt x="0" y="133350"/>
                </a:lnTo>
                <a:lnTo>
                  <a:pt x="0" y="171450"/>
                </a:lnTo>
                <a:lnTo>
                  <a:pt x="9144" y="171450"/>
                </a:lnTo>
                <a:lnTo>
                  <a:pt x="9144" y="133350"/>
                </a:lnTo>
                <a:close/>
              </a:path>
              <a:path w="9525" h="438150">
                <a:moveTo>
                  <a:pt x="9144" y="66294"/>
                </a:moveTo>
                <a:lnTo>
                  <a:pt x="0" y="66294"/>
                </a:lnTo>
                <a:lnTo>
                  <a:pt x="0" y="104394"/>
                </a:lnTo>
                <a:lnTo>
                  <a:pt x="9144" y="104394"/>
                </a:lnTo>
                <a:lnTo>
                  <a:pt x="9144" y="66294"/>
                </a:lnTo>
                <a:close/>
              </a:path>
              <a:path w="9525" h="438150">
                <a:moveTo>
                  <a:pt x="9144" y="0"/>
                </a:moveTo>
                <a:lnTo>
                  <a:pt x="0" y="0"/>
                </a:lnTo>
                <a:lnTo>
                  <a:pt x="0" y="38100"/>
                </a:lnTo>
                <a:lnTo>
                  <a:pt x="9144" y="38100"/>
                </a:lnTo>
                <a:lnTo>
                  <a:pt x="91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80158" y="1583365"/>
            <a:ext cx="6119169" cy="372842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3208" y="1874773"/>
            <a:ext cx="244919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Calibri"/>
                <a:cs typeface="Calibri"/>
              </a:rPr>
              <a:t>figure 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5">
                <a:latin typeface="Calibri"/>
                <a:cs typeface="Calibri"/>
              </a:rPr>
              <a:t>plot(ArrayT,ArrayX,ArrayT,ArrayXH),grid </a:t>
            </a:r>
            <a:r>
              <a:rPr dirty="0" sz="1200" spc="-2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xlabel('Time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(Sec)')</a:t>
            </a:r>
            <a:endParaRPr sz="1200">
              <a:latin typeface="Calibri"/>
              <a:cs typeface="Calibri"/>
            </a:endParaRPr>
          </a:p>
          <a:p>
            <a:pPr marL="12700" marR="389890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ylabel('Estimate </a:t>
            </a:r>
            <a:r>
              <a:rPr dirty="0" sz="1200">
                <a:latin typeface="Calibri"/>
                <a:cs typeface="Calibri"/>
              </a:rPr>
              <a:t>and </a:t>
            </a:r>
            <a:r>
              <a:rPr dirty="0" sz="1200" spc="-25">
                <a:latin typeface="Calibri"/>
                <a:cs typeface="Calibri"/>
              </a:rPr>
              <a:t>True </a:t>
            </a:r>
            <a:r>
              <a:rPr dirty="0" sz="1200" spc="-5">
                <a:latin typeface="Calibri"/>
                <a:cs typeface="Calibri"/>
              </a:rPr>
              <a:t>Signal') </a:t>
            </a:r>
            <a:r>
              <a:rPr dirty="0" sz="1200" spc="-26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axis([0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20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‐2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2])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84033" y="1536204"/>
            <a:ext cx="10160" cy="304800"/>
          </a:xfrm>
          <a:custGeom>
            <a:avLst/>
            <a:gdLst/>
            <a:ahLst/>
            <a:cxnLst/>
            <a:rect l="l" t="t" r="r" b="b"/>
            <a:pathLst>
              <a:path w="10159" h="304800">
                <a:moveTo>
                  <a:pt x="9906" y="266700"/>
                </a:moveTo>
                <a:lnTo>
                  <a:pt x="0" y="266700"/>
                </a:lnTo>
                <a:lnTo>
                  <a:pt x="0" y="304800"/>
                </a:lnTo>
                <a:lnTo>
                  <a:pt x="9906" y="304800"/>
                </a:lnTo>
                <a:lnTo>
                  <a:pt x="9906" y="266700"/>
                </a:lnTo>
                <a:close/>
              </a:path>
              <a:path w="10159" h="304800">
                <a:moveTo>
                  <a:pt x="9906" y="199644"/>
                </a:moveTo>
                <a:lnTo>
                  <a:pt x="0" y="199644"/>
                </a:lnTo>
                <a:lnTo>
                  <a:pt x="0" y="237744"/>
                </a:lnTo>
                <a:lnTo>
                  <a:pt x="9906" y="237744"/>
                </a:lnTo>
                <a:lnTo>
                  <a:pt x="9906" y="199644"/>
                </a:lnTo>
                <a:close/>
              </a:path>
              <a:path w="10159" h="304800">
                <a:moveTo>
                  <a:pt x="9906" y="133350"/>
                </a:moveTo>
                <a:lnTo>
                  <a:pt x="0" y="133350"/>
                </a:lnTo>
                <a:lnTo>
                  <a:pt x="0" y="171450"/>
                </a:lnTo>
                <a:lnTo>
                  <a:pt x="9906" y="171450"/>
                </a:lnTo>
                <a:lnTo>
                  <a:pt x="9906" y="133350"/>
                </a:lnTo>
                <a:close/>
              </a:path>
              <a:path w="10159" h="304800">
                <a:moveTo>
                  <a:pt x="9906" y="66294"/>
                </a:moveTo>
                <a:lnTo>
                  <a:pt x="0" y="66294"/>
                </a:lnTo>
                <a:lnTo>
                  <a:pt x="0" y="104394"/>
                </a:lnTo>
                <a:lnTo>
                  <a:pt x="9906" y="104394"/>
                </a:lnTo>
                <a:lnTo>
                  <a:pt x="9906" y="66294"/>
                </a:lnTo>
                <a:close/>
              </a:path>
              <a:path w="10159" h="304800">
                <a:moveTo>
                  <a:pt x="9906" y="0"/>
                </a:moveTo>
                <a:lnTo>
                  <a:pt x="0" y="0"/>
                </a:lnTo>
                <a:lnTo>
                  <a:pt x="0" y="38100"/>
                </a:lnTo>
                <a:lnTo>
                  <a:pt x="9906" y="38100"/>
                </a:lnTo>
                <a:lnTo>
                  <a:pt x="99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73365" y="2878086"/>
            <a:ext cx="9525" cy="304800"/>
          </a:xfrm>
          <a:custGeom>
            <a:avLst/>
            <a:gdLst/>
            <a:ahLst/>
            <a:cxnLst/>
            <a:rect l="l" t="t" r="r" b="b"/>
            <a:pathLst>
              <a:path w="9525" h="304800">
                <a:moveTo>
                  <a:pt x="9144" y="266700"/>
                </a:moveTo>
                <a:lnTo>
                  <a:pt x="0" y="266700"/>
                </a:lnTo>
                <a:lnTo>
                  <a:pt x="0" y="304800"/>
                </a:lnTo>
                <a:lnTo>
                  <a:pt x="9144" y="304800"/>
                </a:lnTo>
                <a:lnTo>
                  <a:pt x="9144" y="266700"/>
                </a:lnTo>
                <a:close/>
              </a:path>
              <a:path w="9525" h="304800">
                <a:moveTo>
                  <a:pt x="9144" y="200406"/>
                </a:moveTo>
                <a:lnTo>
                  <a:pt x="0" y="200406"/>
                </a:lnTo>
                <a:lnTo>
                  <a:pt x="0" y="238506"/>
                </a:lnTo>
                <a:lnTo>
                  <a:pt x="9144" y="238506"/>
                </a:lnTo>
                <a:lnTo>
                  <a:pt x="9144" y="200406"/>
                </a:lnTo>
                <a:close/>
              </a:path>
              <a:path w="9525" h="304800">
                <a:moveTo>
                  <a:pt x="9144" y="133350"/>
                </a:moveTo>
                <a:lnTo>
                  <a:pt x="0" y="133350"/>
                </a:lnTo>
                <a:lnTo>
                  <a:pt x="0" y="171450"/>
                </a:lnTo>
                <a:lnTo>
                  <a:pt x="9144" y="171450"/>
                </a:lnTo>
                <a:lnTo>
                  <a:pt x="9144" y="133350"/>
                </a:lnTo>
                <a:close/>
              </a:path>
              <a:path w="9525" h="304800">
                <a:moveTo>
                  <a:pt x="9144" y="67056"/>
                </a:moveTo>
                <a:lnTo>
                  <a:pt x="0" y="67056"/>
                </a:lnTo>
                <a:lnTo>
                  <a:pt x="0" y="105156"/>
                </a:lnTo>
                <a:lnTo>
                  <a:pt x="9144" y="105156"/>
                </a:lnTo>
                <a:lnTo>
                  <a:pt x="9144" y="67056"/>
                </a:lnTo>
                <a:close/>
              </a:path>
              <a:path w="9525" h="304800">
                <a:moveTo>
                  <a:pt x="9144" y="0"/>
                </a:moveTo>
                <a:lnTo>
                  <a:pt x="0" y="0"/>
                </a:lnTo>
                <a:lnTo>
                  <a:pt x="0" y="38100"/>
                </a:lnTo>
                <a:lnTo>
                  <a:pt x="9144" y="38100"/>
                </a:lnTo>
                <a:lnTo>
                  <a:pt x="91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X=sin(T);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238363" y="4090662"/>
            <a:ext cx="2870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XH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7656" y="320590"/>
            <a:ext cx="876490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figura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muestra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como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aunque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señal verdadera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no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polinomio 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primer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orden,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filtro 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Kalman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polinomial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no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está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haciendo del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todo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mal,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extrayendo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señal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verdadera</a:t>
            </a:r>
            <a:r>
              <a:rPr dirty="0" sz="1600">
                <a:latin typeface="Arial MT"/>
                <a:cs typeface="Arial MT"/>
              </a:rPr>
              <a:t> 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partir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señal ruidosa.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9751" y="5437152"/>
            <a:ext cx="8569325" cy="11036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El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filtro</a:t>
            </a:r>
            <a:r>
              <a:rPr dirty="0" sz="1600" spc="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Kalman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polinomial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primer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orden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tiene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dificultades para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seguir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señal senoidal.</a:t>
            </a:r>
            <a:endParaRPr sz="1600">
              <a:latin typeface="Arial MT"/>
              <a:cs typeface="Arial MT"/>
            </a:endParaRPr>
          </a:p>
          <a:p>
            <a:pPr marL="22860" marR="43180">
              <a:lnSpc>
                <a:spcPct val="131600"/>
              </a:lnSpc>
              <a:spcBef>
                <a:spcPts val="1510"/>
              </a:spcBef>
            </a:pPr>
            <a:r>
              <a:rPr dirty="0" sz="1600" spc="-5">
                <a:latin typeface="Arial MT"/>
                <a:cs typeface="Arial MT"/>
              </a:rPr>
              <a:t>Sinceramente,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sería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difícil utilizar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estimación del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primer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estado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filtro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para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determinar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con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certeza que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señal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verdadera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era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una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senoide.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13289" y="1013460"/>
            <a:ext cx="6239255" cy="373303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05973" y="1598929"/>
            <a:ext cx="263334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Calibri"/>
                <a:cs typeface="Calibri"/>
              </a:rPr>
              <a:t>figure 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5">
                <a:latin typeface="Calibri"/>
                <a:cs typeface="Calibri"/>
              </a:rPr>
              <a:t>plot(ArrayT,ArrayXD,ArrayT,ArrayXDH),grid </a:t>
            </a:r>
            <a:r>
              <a:rPr dirty="0" sz="1200" spc="-2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xlabel('Time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(Sec)')</a:t>
            </a:r>
            <a:endParaRPr sz="1200">
              <a:latin typeface="Calibri"/>
              <a:cs typeface="Calibri"/>
            </a:endParaRPr>
          </a:p>
          <a:p>
            <a:pPr marL="12700" marR="1343660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ylabel('XD</a:t>
            </a:r>
            <a:r>
              <a:rPr dirty="0" sz="1200" spc="-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and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XDH') </a:t>
            </a:r>
            <a:r>
              <a:rPr dirty="0" sz="1200" spc="-254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axis([0 20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‐4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4])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84033" y="1285506"/>
            <a:ext cx="10160" cy="289560"/>
          </a:xfrm>
          <a:custGeom>
            <a:avLst/>
            <a:gdLst/>
            <a:ahLst/>
            <a:cxnLst/>
            <a:rect l="l" t="t" r="r" b="b"/>
            <a:pathLst>
              <a:path w="10159" h="289559">
                <a:moveTo>
                  <a:pt x="9906" y="266700"/>
                </a:moveTo>
                <a:lnTo>
                  <a:pt x="0" y="266700"/>
                </a:lnTo>
                <a:lnTo>
                  <a:pt x="0" y="289560"/>
                </a:lnTo>
                <a:lnTo>
                  <a:pt x="9906" y="289560"/>
                </a:lnTo>
                <a:lnTo>
                  <a:pt x="9906" y="266700"/>
                </a:lnTo>
                <a:close/>
              </a:path>
              <a:path w="10159" h="289559">
                <a:moveTo>
                  <a:pt x="9906" y="200406"/>
                </a:moveTo>
                <a:lnTo>
                  <a:pt x="0" y="200406"/>
                </a:lnTo>
                <a:lnTo>
                  <a:pt x="0" y="238506"/>
                </a:lnTo>
                <a:lnTo>
                  <a:pt x="9906" y="238506"/>
                </a:lnTo>
                <a:lnTo>
                  <a:pt x="9906" y="200406"/>
                </a:lnTo>
                <a:close/>
              </a:path>
              <a:path w="10159" h="289559">
                <a:moveTo>
                  <a:pt x="9906" y="133350"/>
                </a:moveTo>
                <a:lnTo>
                  <a:pt x="0" y="133350"/>
                </a:lnTo>
                <a:lnTo>
                  <a:pt x="0" y="171450"/>
                </a:lnTo>
                <a:lnTo>
                  <a:pt x="9906" y="171450"/>
                </a:lnTo>
                <a:lnTo>
                  <a:pt x="9906" y="133350"/>
                </a:lnTo>
                <a:close/>
              </a:path>
              <a:path w="10159" h="289559">
                <a:moveTo>
                  <a:pt x="9906" y="67056"/>
                </a:moveTo>
                <a:lnTo>
                  <a:pt x="0" y="67056"/>
                </a:lnTo>
                <a:lnTo>
                  <a:pt x="0" y="105156"/>
                </a:lnTo>
                <a:lnTo>
                  <a:pt x="9906" y="105156"/>
                </a:lnTo>
                <a:lnTo>
                  <a:pt x="9906" y="67056"/>
                </a:lnTo>
                <a:close/>
              </a:path>
              <a:path w="10159" h="289559">
                <a:moveTo>
                  <a:pt x="9906" y="0"/>
                </a:moveTo>
                <a:lnTo>
                  <a:pt x="0" y="0"/>
                </a:lnTo>
                <a:lnTo>
                  <a:pt x="0" y="38100"/>
                </a:lnTo>
                <a:lnTo>
                  <a:pt x="9906" y="38100"/>
                </a:lnTo>
                <a:lnTo>
                  <a:pt x="99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62697" y="2635008"/>
            <a:ext cx="9525" cy="290830"/>
          </a:xfrm>
          <a:custGeom>
            <a:avLst/>
            <a:gdLst/>
            <a:ahLst/>
            <a:cxnLst/>
            <a:rect l="l" t="t" r="r" b="b"/>
            <a:pathLst>
              <a:path w="9525" h="290830">
                <a:moveTo>
                  <a:pt x="9144" y="266700"/>
                </a:moveTo>
                <a:lnTo>
                  <a:pt x="0" y="266700"/>
                </a:lnTo>
                <a:lnTo>
                  <a:pt x="0" y="290322"/>
                </a:lnTo>
                <a:lnTo>
                  <a:pt x="9144" y="290322"/>
                </a:lnTo>
                <a:lnTo>
                  <a:pt x="9144" y="266700"/>
                </a:lnTo>
                <a:close/>
              </a:path>
              <a:path w="9525" h="290830">
                <a:moveTo>
                  <a:pt x="9144" y="200406"/>
                </a:moveTo>
                <a:lnTo>
                  <a:pt x="0" y="200406"/>
                </a:lnTo>
                <a:lnTo>
                  <a:pt x="0" y="238506"/>
                </a:lnTo>
                <a:lnTo>
                  <a:pt x="9144" y="238506"/>
                </a:lnTo>
                <a:lnTo>
                  <a:pt x="9144" y="200406"/>
                </a:lnTo>
                <a:close/>
              </a:path>
              <a:path w="9525" h="290830">
                <a:moveTo>
                  <a:pt x="9144" y="133350"/>
                </a:moveTo>
                <a:lnTo>
                  <a:pt x="0" y="133350"/>
                </a:lnTo>
                <a:lnTo>
                  <a:pt x="0" y="171450"/>
                </a:lnTo>
                <a:lnTo>
                  <a:pt x="9144" y="171450"/>
                </a:lnTo>
                <a:lnTo>
                  <a:pt x="9144" y="133350"/>
                </a:lnTo>
                <a:close/>
              </a:path>
              <a:path w="9525" h="290830">
                <a:moveTo>
                  <a:pt x="9144" y="67056"/>
                </a:moveTo>
                <a:lnTo>
                  <a:pt x="0" y="67056"/>
                </a:lnTo>
                <a:lnTo>
                  <a:pt x="0" y="105156"/>
                </a:lnTo>
                <a:lnTo>
                  <a:pt x="9144" y="105156"/>
                </a:lnTo>
                <a:lnTo>
                  <a:pt x="9144" y="67056"/>
                </a:lnTo>
                <a:close/>
              </a:path>
              <a:path w="9525" h="290830">
                <a:moveTo>
                  <a:pt x="9144" y="0"/>
                </a:moveTo>
                <a:lnTo>
                  <a:pt x="0" y="0"/>
                </a:lnTo>
                <a:lnTo>
                  <a:pt x="0" y="38100"/>
                </a:lnTo>
                <a:lnTo>
                  <a:pt x="9144" y="38100"/>
                </a:lnTo>
                <a:lnTo>
                  <a:pt x="91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619129" y="959358"/>
            <a:ext cx="1186815" cy="369570"/>
          </a:xfrm>
          <a:custGeom>
            <a:avLst/>
            <a:gdLst/>
            <a:ahLst/>
            <a:cxnLst/>
            <a:rect l="l" t="t" r="r" b="b"/>
            <a:pathLst>
              <a:path w="1186814" h="369569">
                <a:moveTo>
                  <a:pt x="1186434" y="369570"/>
                </a:moveTo>
                <a:lnTo>
                  <a:pt x="1186434" y="0"/>
                </a:lnTo>
                <a:lnTo>
                  <a:pt x="0" y="0"/>
                </a:lnTo>
                <a:lnTo>
                  <a:pt x="0" y="369570"/>
                </a:lnTo>
                <a:lnTo>
                  <a:pt x="1186434" y="3695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697863" y="978661"/>
            <a:ext cx="10134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XD=cos(T);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32205" y="3517391"/>
            <a:ext cx="592455" cy="36893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31115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245"/>
              </a:spcBef>
            </a:pPr>
            <a:r>
              <a:rPr dirty="0" sz="1800">
                <a:latin typeface="Calibri"/>
                <a:cs typeface="Calibri"/>
              </a:rPr>
              <a:t>XDH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62540" y="442214"/>
            <a:ext cx="841946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figura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muestra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como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cosa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pone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peor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cuando el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filtro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intenta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estimar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 derivada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62540" y="807983"/>
            <a:ext cx="96075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señal</a:t>
            </a:r>
            <a:r>
              <a:rPr dirty="0" sz="1600" spc="-8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real.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5665" y="2999019"/>
            <a:ext cx="2901950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-635">
              <a:lnSpc>
                <a:spcPct val="150000"/>
              </a:lnSpc>
              <a:spcBef>
                <a:spcPts val="100"/>
              </a:spcBef>
            </a:pPr>
            <a:r>
              <a:rPr dirty="0" sz="1600" spc="-5" b="1">
                <a:latin typeface="Calibri"/>
                <a:cs typeface="Calibri"/>
              </a:rPr>
              <a:t>El filtro de Kalman </a:t>
            </a:r>
            <a:r>
              <a:rPr dirty="0" sz="1600" b="1">
                <a:latin typeface="Calibri"/>
                <a:cs typeface="Calibri"/>
              </a:rPr>
              <a:t>polinomial </a:t>
            </a:r>
            <a:r>
              <a:rPr dirty="0" sz="1600" spc="-5" b="1">
                <a:latin typeface="Calibri"/>
                <a:cs typeface="Calibri"/>
              </a:rPr>
              <a:t>de </a:t>
            </a:r>
            <a:r>
              <a:rPr dirty="0" sz="1600" b="1">
                <a:latin typeface="Calibri"/>
                <a:cs typeface="Calibri"/>
              </a:rPr>
              <a:t> </a:t>
            </a:r>
            <a:r>
              <a:rPr dirty="0" sz="1600" spc="-5" b="1">
                <a:latin typeface="Calibri"/>
                <a:cs typeface="Calibri"/>
              </a:rPr>
              <a:t>primer orden no </a:t>
            </a:r>
            <a:r>
              <a:rPr dirty="0" sz="1600" spc="-10" b="1">
                <a:latin typeface="Calibri"/>
                <a:cs typeface="Calibri"/>
              </a:rPr>
              <a:t>estima </a:t>
            </a:r>
            <a:r>
              <a:rPr dirty="0" sz="1600" spc="-5" b="1">
                <a:latin typeface="Calibri"/>
                <a:cs typeface="Calibri"/>
              </a:rPr>
              <a:t>nada bien </a:t>
            </a:r>
            <a:r>
              <a:rPr dirty="0" sz="1600" spc="-35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la</a:t>
            </a:r>
            <a:r>
              <a:rPr dirty="0" sz="1600" spc="-20" b="1">
                <a:latin typeface="Calibri"/>
                <a:cs typeface="Calibri"/>
              </a:rPr>
              <a:t> </a:t>
            </a:r>
            <a:r>
              <a:rPr dirty="0" sz="1600" spc="-5" b="1">
                <a:latin typeface="Calibri"/>
                <a:cs typeface="Calibri"/>
              </a:rPr>
              <a:t>derivada de  </a:t>
            </a:r>
            <a:r>
              <a:rPr dirty="0" sz="1600" b="1">
                <a:latin typeface="Calibri"/>
                <a:cs typeface="Calibri"/>
              </a:rPr>
              <a:t>la</a:t>
            </a:r>
            <a:r>
              <a:rPr dirty="0" sz="1600" spc="-2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señal</a:t>
            </a:r>
            <a:r>
              <a:rPr dirty="0" sz="1600" spc="-20" b="1">
                <a:latin typeface="Calibri"/>
                <a:cs typeface="Calibri"/>
              </a:rPr>
              <a:t> </a:t>
            </a:r>
            <a:r>
              <a:rPr dirty="0" sz="1600" spc="-15" b="1">
                <a:latin typeface="Calibri"/>
                <a:cs typeface="Calibri"/>
              </a:rPr>
              <a:t>verdadera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6367" y="4653345"/>
            <a:ext cx="8851900" cy="2281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5880" marR="320040">
              <a:lnSpc>
                <a:spcPct val="15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Hay un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gran transitorio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al principio,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ya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 el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inicializaba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incorrectamente</a:t>
            </a:r>
            <a:r>
              <a:rPr dirty="0" sz="1600" spc="2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(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segundo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estado del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empieza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en</a:t>
            </a:r>
            <a:r>
              <a:rPr dirty="0" sz="1600">
                <a:latin typeface="Arial MT"/>
                <a:cs typeface="Arial MT"/>
              </a:rPr>
              <a:t> 1 y </a:t>
            </a:r>
            <a:r>
              <a:rPr dirty="0" sz="1600" spc="-5">
                <a:latin typeface="Arial MT"/>
                <a:cs typeface="Arial MT"/>
              </a:rPr>
              <a:t>no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en</a:t>
            </a:r>
            <a:r>
              <a:rPr dirty="0" sz="1600">
                <a:latin typeface="Arial MT"/>
                <a:cs typeface="Arial MT"/>
              </a:rPr>
              <a:t> 0 </a:t>
            </a:r>
            <a:r>
              <a:rPr dirty="0" sz="1600" spc="-5">
                <a:latin typeface="Arial MT"/>
                <a:cs typeface="Arial MT"/>
              </a:rPr>
              <a:t>).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600" spc="-5">
                <a:latin typeface="Arial MT"/>
                <a:cs typeface="Arial MT"/>
              </a:rPr>
              <a:t>Aunque el transitorio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 estabiliza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rápido,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no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hay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movimiento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senoidal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estimación.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600">
              <a:latin typeface="Arial MT"/>
              <a:cs typeface="Arial MT"/>
            </a:endParaRPr>
          </a:p>
          <a:p>
            <a:pPr marL="55880" marR="5080" indent="-635">
              <a:lnSpc>
                <a:spcPct val="150000"/>
              </a:lnSpc>
            </a:pPr>
            <a:r>
              <a:rPr dirty="0" sz="1600" spc="-5">
                <a:latin typeface="Arial MT"/>
                <a:cs typeface="Arial MT"/>
              </a:rPr>
              <a:t>Concluimos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diciendo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el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Kalman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polinomial de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primer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orden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o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dos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estados,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no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vale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para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estimar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derivada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señal.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3208" y="396790"/>
            <a:ext cx="8448675" cy="16497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Estamos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teniendo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error</a:t>
            </a:r>
            <a:r>
              <a:rPr dirty="0" sz="1600" spc="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modelado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cuando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intentamos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seguir una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señal senoidal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con un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Kalman polinomial.</a:t>
            </a:r>
            <a:endParaRPr sz="1600">
              <a:latin typeface="Arial MT"/>
              <a:cs typeface="Arial MT"/>
            </a:endParaRPr>
          </a:p>
          <a:p>
            <a:pPr marL="67310" marR="51435">
              <a:lnSpc>
                <a:spcPct val="150000"/>
              </a:lnSpc>
              <a:spcBef>
                <a:spcPts val="1265"/>
              </a:spcBef>
            </a:pPr>
            <a:r>
              <a:rPr dirty="0" sz="1600" spc="-5">
                <a:latin typeface="Arial MT"/>
                <a:cs typeface="Arial MT"/>
              </a:rPr>
              <a:t>Sabemos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una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manera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llevar </a:t>
            </a:r>
            <a:r>
              <a:rPr dirty="0" sz="1600">
                <a:latin typeface="Arial MT"/>
                <a:cs typeface="Arial MT"/>
              </a:rPr>
              <a:t>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cabo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modelado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los errores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consiste en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introducir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ruido 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proceso.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4537" y="801452"/>
            <a:ext cx="698953" cy="33773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02831" y="834948"/>
            <a:ext cx="889528" cy="26659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51871" y="397555"/>
            <a:ext cx="8487410" cy="25876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2860" marR="5080">
              <a:lnSpc>
                <a:spcPct val="131600"/>
              </a:lnSpc>
              <a:spcBef>
                <a:spcPts val="95"/>
              </a:spcBef>
              <a:tabLst>
                <a:tab pos="1721485" algn="l"/>
                <a:tab pos="2859405" algn="l"/>
              </a:tabLst>
            </a:pPr>
            <a:r>
              <a:rPr dirty="0" sz="1600" spc="-5">
                <a:latin typeface="Arial MT"/>
                <a:cs typeface="Arial MT"/>
              </a:rPr>
              <a:t>Las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figuras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siguientes muestran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como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incrementar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ruido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proceso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desde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cero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hasta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10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(esto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es,	a	</a:t>
            </a:r>
            <a:r>
              <a:rPr dirty="0" sz="1600" spc="-5">
                <a:latin typeface="Arial MT"/>
                <a:cs typeface="Arial MT"/>
              </a:rPr>
              <a:t>),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cosa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mejora.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>
              <a:latin typeface="Arial MT"/>
              <a:cs typeface="Arial MT"/>
            </a:endParaRPr>
          </a:p>
          <a:p>
            <a:pPr marL="12700" marR="5824855" indent="-635">
              <a:lnSpc>
                <a:spcPct val="150000"/>
              </a:lnSpc>
              <a:spcBef>
                <a:spcPts val="1535"/>
              </a:spcBef>
            </a:pPr>
            <a:r>
              <a:rPr dirty="0" sz="1600" spc="-5" b="1">
                <a:latin typeface="Calibri"/>
                <a:cs typeface="Calibri"/>
              </a:rPr>
              <a:t>Añadiendo ruido de proceso </a:t>
            </a:r>
            <a:r>
              <a:rPr dirty="0" sz="1600" b="1">
                <a:latin typeface="Calibri"/>
                <a:cs typeface="Calibri"/>
              </a:rPr>
              <a:t>se </a:t>
            </a:r>
            <a:r>
              <a:rPr dirty="0" sz="1600" spc="-350" b="1">
                <a:latin typeface="Calibri"/>
                <a:cs typeface="Calibri"/>
              </a:rPr>
              <a:t> </a:t>
            </a:r>
            <a:r>
              <a:rPr dirty="0" sz="1600" spc="-5" b="1">
                <a:latin typeface="Calibri"/>
                <a:cs typeface="Calibri"/>
              </a:rPr>
              <a:t>consigue un mejor </a:t>
            </a:r>
            <a:r>
              <a:rPr dirty="0" sz="1600" spc="-10" b="1">
                <a:latin typeface="Calibri"/>
                <a:cs typeface="Calibri"/>
              </a:rPr>
              <a:t>seguimiento </a:t>
            </a:r>
            <a:r>
              <a:rPr dirty="0" sz="1600" spc="-35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a </a:t>
            </a:r>
            <a:r>
              <a:rPr dirty="0" sz="1600" spc="-10" b="1">
                <a:latin typeface="Calibri"/>
                <a:cs typeface="Calibri"/>
              </a:rPr>
              <a:t>costa </a:t>
            </a:r>
            <a:r>
              <a:rPr dirty="0" sz="1600" spc="-5" b="1">
                <a:latin typeface="Calibri"/>
                <a:cs typeface="Calibri"/>
              </a:rPr>
              <a:t>de una </a:t>
            </a:r>
            <a:r>
              <a:rPr dirty="0" sz="1600" spc="-10" b="1">
                <a:latin typeface="Calibri"/>
                <a:cs typeface="Calibri"/>
              </a:rPr>
              <a:t>estimación </a:t>
            </a:r>
            <a:r>
              <a:rPr dirty="0" sz="1600" spc="-5" b="1">
                <a:latin typeface="Calibri"/>
                <a:cs typeface="Calibri"/>
              </a:rPr>
              <a:t>màs </a:t>
            </a:r>
            <a:r>
              <a:rPr dirty="0" sz="1600" b="1">
                <a:latin typeface="Calibri"/>
                <a:cs typeface="Calibri"/>
              </a:rPr>
              <a:t> ruidosa.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9796" y="5318279"/>
            <a:ext cx="8387080" cy="1311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Ahora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ve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como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estimación del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primer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estado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parece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ser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más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senoidal.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00">
              <a:latin typeface="Arial MT"/>
              <a:cs typeface="Arial MT"/>
            </a:endParaRPr>
          </a:p>
          <a:p>
            <a:pPr marL="12700" marR="5080">
              <a:lnSpc>
                <a:spcPct val="150000"/>
              </a:lnSpc>
              <a:spcBef>
                <a:spcPts val="5"/>
              </a:spcBef>
            </a:pPr>
            <a:r>
              <a:rPr dirty="0" sz="1600" spc="-5">
                <a:latin typeface="Arial MT"/>
                <a:cs typeface="Arial MT"/>
              </a:rPr>
              <a:t>Incrementar</a:t>
            </a:r>
            <a:r>
              <a:rPr dirty="0" sz="1600" spc="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el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ruido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proceso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efectivamente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incrementar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ancho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 banda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del filtro,</a:t>
            </a:r>
            <a:r>
              <a:rPr dirty="0" sz="1600" spc="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lo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cual mejora la capacidad de seguimiento </a:t>
            </a:r>
            <a:r>
              <a:rPr dirty="0" sz="1600">
                <a:latin typeface="Arial MT"/>
                <a:cs typeface="Arial MT"/>
              </a:rPr>
              <a:t>a </a:t>
            </a:r>
            <a:r>
              <a:rPr dirty="0" sz="1600" spc="-5">
                <a:latin typeface="Arial MT"/>
                <a:cs typeface="Arial MT"/>
              </a:rPr>
              <a:t>expensas de más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ruido de transmisión.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01097" y="1246632"/>
            <a:ext cx="6193535" cy="38199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3876" y="397555"/>
            <a:ext cx="8655050" cy="103314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31600"/>
              </a:lnSpc>
              <a:spcBef>
                <a:spcPts val="95"/>
              </a:spcBef>
            </a:pP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figura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muestra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como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filtro</a:t>
            </a:r>
            <a:r>
              <a:rPr dirty="0" sz="1600" spc="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capaz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proporcionar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seguimiento ruidoso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 derivada </a:t>
            </a:r>
            <a:r>
              <a:rPr dirty="0" sz="1600" spc="-42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 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señal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real,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sin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embargo,</a:t>
            </a:r>
            <a:r>
              <a:rPr dirty="0" sz="1600" spc="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todavía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difícil discernir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naturaleza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senoidal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estado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1600" spc="-5">
                <a:latin typeface="Arial MT"/>
                <a:cs typeface="Arial MT"/>
              </a:rPr>
              <a:t>partir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estimación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ruidosa.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51873" y="5576884"/>
            <a:ext cx="852043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-635">
              <a:lnSpc>
                <a:spcPct val="134400"/>
              </a:lnSpc>
              <a:spcBef>
                <a:spcPts val="100"/>
              </a:spcBef>
            </a:pPr>
            <a:r>
              <a:rPr dirty="0" sz="1600" spc="-10" b="1">
                <a:latin typeface="Calibri"/>
                <a:cs typeface="Calibri"/>
              </a:rPr>
              <a:t>Ahora</a:t>
            </a:r>
            <a:r>
              <a:rPr dirty="0" sz="1600" spc="5" b="1">
                <a:latin typeface="Calibri"/>
                <a:cs typeface="Calibri"/>
              </a:rPr>
              <a:t> </a:t>
            </a:r>
            <a:r>
              <a:rPr dirty="0" sz="1600" spc="-5" b="1">
                <a:latin typeface="Calibri"/>
                <a:cs typeface="Calibri"/>
              </a:rPr>
              <a:t>el</a:t>
            </a:r>
            <a:r>
              <a:rPr dirty="0" sz="1600" spc="-10" b="1">
                <a:latin typeface="Calibri"/>
                <a:cs typeface="Calibri"/>
              </a:rPr>
              <a:t> </a:t>
            </a:r>
            <a:r>
              <a:rPr dirty="0" sz="1600" spc="-5" b="1">
                <a:latin typeface="Calibri"/>
                <a:cs typeface="Calibri"/>
              </a:rPr>
              <a:t>filtro de</a:t>
            </a:r>
            <a:r>
              <a:rPr dirty="0" sz="1600" b="1">
                <a:latin typeface="Calibri"/>
                <a:cs typeface="Calibri"/>
              </a:rPr>
              <a:t> </a:t>
            </a:r>
            <a:r>
              <a:rPr dirty="0" sz="1600" spc="-5" b="1">
                <a:latin typeface="Calibri"/>
                <a:cs typeface="Calibri"/>
              </a:rPr>
              <a:t>Kalman</a:t>
            </a:r>
            <a:r>
              <a:rPr dirty="0" sz="1600" spc="-1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polinomial</a:t>
            </a:r>
            <a:r>
              <a:rPr dirty="0" sz="1600" spc="-10" b="1">
                <a:latin typeface="Calibri"/>
                <a:cs typeface="Calibri"/>
              </a:rPr>
              <a:t> </a:t>
            </a:r>
            <a:r>
              <a:rPr dirty="0" sz="1600" spc="-5" b="1">
                <a:latin typeface="Calibri"/>
                <a:cs typeface="Calibri"/>
              </a:rPr>
              <a:t>de</a:t>
            </a:r>
            <a:r>
              <a:rPr dirty="0" sz="1600" spc="-15" b="1">
                <a:latin typeface="Calibri"/>
                <a:cs typeface="Calibri"/>
              </a:rPr>
              <a:t> </a:t>
            </a:r>
            <a:r>
              <a:rPr dirty="0" sz="1600" spc="-5" b="1">
                <a:latin typeface="Calibri"/>
                <a:cs typeface="Calibri"/>
              </a:rPr>
              <a:t>primer orden</a:t>
            </a:r>
            <a:r>
              <a:rPr dirty="0" sz="1600" spc="5" b="1">
                <a:latin typeface="Calibri"/>
                <a:cs typeface="Calibri"/>
              </a:rPr>
              <a:t> </a:t>
            </a:r>
            <a:r>
              <a:rPr dirty="0" sz="1600" spc="-5" b="1">
                <a:latin typeface="Calibri"/>
                <a:cs typeface="Calibri"/>
              </a:rPr>
              <a:t>con</a:t>
            </a:r>
            <a:r>
              <a:rPr dirty="0" sz="1600" spc="5" b="1">
                <a:latin typeface="Calibri"/>
                <a:cs typeface="Calibri"/>
              </a:rPr>
              <a:t> </a:t>
            </a:r>
            <a:r>
              <a:rPr dirty="0" sz="1600" spc="-5" b="1">
                <a:latin typeface="Calibri"/>
                <a:cs typeface="Calibri"/>
              </a:rPr>
              <a:t>ruido</a:t>
            </a:r>
            <a:r>
              <a:rPr dirty="0" sz="1600" spc="10" b="1">
                <a:latin typeface="Calibri"/>
                <a:cs typeface="Calibri"/>
              </a:rPr>
              <a:t> </a:t>
            </a:r>
            <a:r>
              <a:rPr dirty="0" sz="1600" spc="-5" b="1">
                <a:latin typeface="Calibri"/>
                <a:cs typeface="Calibri"/>
              </a:rPr>
              <a:t>de</a:t>
            </a:r>
            <a:r>
              <a:rPr dirty="0" sz="1600" b="1">
                <a:latin typeface="Calibri"/>
                <a:cs typeface="Calibri"/>
              </a:rPr>
              <a:t> </a:t>
            </a:r>
            <a:r>
              <a:rPr dirty="0" sz="1600" spc="-5" b="1">
                <a:latin typeface="Calibri"/>
                <a:cs typeface="Calibri"/>
              </a:rPr>
              <a:t>proceso,</a:t>
            </a:r>
            <a:r>
              <a:rPr dirty="0" sz="1600" b="1">
                <a:latin typeface="Calibri"/>
                <a:cs typeface="Calibri"/>
              </a:rPr>
              <a:t> </a:t>
            </a:r>
            <a:r>
              <a:rPr dirty="0" sz="1600" spc="-5" b="1">
                <a:latin typeface="Calibri"/>
                <a:cs typeface="Calibri"/>
              </a:rPr>
              <a:t>es</a:t>
            </a:r>
            <a:r>
              <a:rPr dirty="0" sz="1600" b="1">
                <a:latin typeface="Calibri"/>
                <a:cs typeface="Calibri"/>
              </a:rPr>
              <a:t> </a:t>
            </a:r>
            <a:r>
              <a:rPr dirty="0" sz="1600" spc="-5" b="1">
                <a:latin typeface="Calibri"/>
                <a:cs typeface="Calibri"/>
              </a:rPr>
              <a:t>capaz</a:t>
            </a:r>
            <a:r>
              <a:rPr dirty="0" sz="1600" spc="5" b="1">
                <a:latin typeface="Calibri"/>
                <a:cs typeface="Calibri"/>
              </a:rPr>
              <a:t> </a:t>
            </a:r>
            <a:r>
              <a:rPr dirty="0" sz="1600" spc="-5" b="1">
                <a:latin typeface="Calibri"/>
                <a:cs typeface="Calibri"/>
              </a:rPr>
              <a:t>de proporcionar </a:t>
            </a:r>
            <a:r>
              <a:rPr dirty="0" sz="1600" spc="-345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estimación</a:t>
            </a:r>
            <a:r>
              <a:rPr dirty="0" sz="1600" spc="-2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ruidosa</a:t>
            </a:r>
            <a:r>
              <a:rPr dirty="0" sz="1600" spc="-5" b="1">
                <a:latin typeface="Calibri"/>
                <a:cs typeface="Calibri"/>
              </a:rPr>
              <a:t> de</a:t>
            </a:r>
            <a:r>
              <a:rPr dirty="0" sz="1600" b="1">
                <a:latin typeface="Calibri"/>
                <a:cs typeface="Calibri"/>
              </a:rPr>
              <a:t> la</a:t>
            </a:r>
            <a:r>
              <a:rPr dirty="0" sz="1600" spc="-15" b="1">
                <a:latin typeface="Calibri"/>
                <a:cs typeface="Calibri"/>
              </a:rPr>
              <a:t> </a:t>
            </a:r>
            <a:r>
              <a:rPr dirty="0" sz="1600" spc="-5" b="1">
                <a:latin typeface="Calibri"/>
                <a:cs typeface="Calibri"/>
              </a:rPr>
              <a:t>derivada de</a:t>
            </a:r>
            <a:r>
              <a:rPr dirty="0" sz="1600" b="1">
                <a:latin typeface="Calibri"/>
                <a:cs typeface="Calibri"/>
              </a:rPr>
              <a:t> la</a:t>
            </a:r>
            <a:r>
              <a:rPr dirty="0" sz="1600" spc="-1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señal</a:t>
            </a:r>
            <a:r>
              <a:rPr dirty="0" sz="1600" spc="-15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verdadera.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9755" y="1553717"/>
            <a:ext cx="6417564" cy="390372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8259" y="319228"/>
            <a:ext cx="598678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2000" spc="-30" b="1">
                <a:latin typeface="Calibri"/>
                <a:cs typeface="Calibri"/>
              </a:rPr>
              <a:t>FILTRO</a:t>
            </a:r>
            <a:r>
              <a:rPr dirty="0" sz="2000" spc="25" b="1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de</a:t>
            </a:r>
            <a:r>
              <a:rPr dirty="0" sz="2000" spc="10" b="1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KALMAN</a:t>
            </a:r>
            <a:r>
              <a:rPr dirty="0" sz="2000" spc="1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POLINOMIAL</a:t>
            </a:r>
            <a:r>
              <a:rPr dirty="0" sz="2000" spc="30" b="1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de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SEGUNDO</a:t>
            </a:r>
            <a:r>
              <a:rPr dirty="0" sz="2000" spc="1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ORDEN </a:t>
            </a:r>
            <a:r>
              <a:rPr dirty="0" sz="2000" spc="-44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SIGUIENDO</a:t>
            </a:r>
            <a:r>
              <a:rPr dirty="0" sz="2000" spc="15" b="1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una</a:t>
            </a:r>
            <a:r>
              <a:rPr dirty="0" sz="2000" b="1">
                <a:latin typeface="Calibri"/>
                <a:cs typeface="Calibri"/>
              </a:rPr>
              <a:t> </a:t>
            </a:r>
            <a:r>
              <a:rPr dirty="0" sz="2000" spc="-15" b="1">
                <a:latin typeface="Calibri"/>
                <a:cs typeface="Calibri"/>
              </a:rPr>
              <a:t>MEDIDA</a:t>
            </a:r>
            <a:r>
              <a:rPr dirty="0" sz="2000" spc="3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SENOIDAL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3566" y="1476248"/>
            <a:ext cx="8890635" cy="45599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9060">
              <a:lnSpc>
                <a:spcPct val="100000"/>
              </a:lnSpc>
              <a:spcBef>
                <a:spcPts val="100"/>
              </a:spcBef>
            </a:pPr>
            <a:r>
              <a:rPr dirty="0" sz="1600" spc="-20">
                <a:latin typeface="Arial MT"/>
                <a:cs typeface="Arial MT"/>
              </a:rPr>
              <a:t>Veamos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como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posible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mejorar</a:t>
            </a:r>
            <a:r>
              <a:rPr dirty="0" sz="1600" spc="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seguimiento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utilizando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Kalman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mayor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orden.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50">
              <a:latin typeface="Arial MT"/>
              <a:cs typeface="Arial MT"/>
            </a:endParaRPr>
          </a:p>
          <a:p>
            <a:pPr marL="79375">
              <a:lnSpc>
                <a:spcPct val="100000"/>
              </a:lnSpc>
            </a:pPr>
            <a:r>
              <a:rPr dirty="0" sz="1600" spc="-5">
                <a:latin typeface="Arial MT"/>
                <a:cs typeface="Arial MT"/>
              </a:rPr>
              <a:t>Un filtro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polinomial 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mayor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orden se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debe adaptar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mejor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</a:t>
            </a:r>
            <a:r>
              <a:rPr dirty="0" sz="1600" spc="-5">
                <a:latin typeface="Arial MT"/>
                <a:cs typeface="Arial MT"/>
              </a:rPr>
              <a:t> la señal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senoidal.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00">
              <a:latin typeface="Arial MT"/>
              <a:cs typeface="Arial MT"/>
            </a:endParaRPr>
          </a:p>
          <a:p>
            <a:pPr marL="99060" marR="270510">
              <a:lnSpc>
                <a:spcPct val="150000"/>
              </a:lnSpc>
            </a:pP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razón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ello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puede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demostrar</a:t>
            </a:r>
            <a:r>
              <a:rPr dirty="0" sz="1600" spc="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vía</a:t>
            </a:r>
            <a:r>
              <a:rPr dirty="0" sz="1600" spc="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desarrollo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serie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-25">
                <a:latin typeface="Arial MT"/>
                <a:cs typeface="Arial MT"/>
              </a:rPr>
              <a:t> </a:t>
            </a:r>
            <a:r>
              <a:rPr dirty="0" sz="1600" spc="-45">
                <a:latin typeface="Arial MT"/>
                <a:cs typeface="Arial MT"/>
              </a:rPr>
              <a:t>Taylor,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una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senoide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 realmente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polinomio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orden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infinito.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>
              <a:latin typeface="Arial MT"/>
              <a:cs typeface="Arial MT"/>
            </a:endParaRPr>
          </a:p>
          <a:p>
            <a:pPr marL="12700" marR="561975">
              <a:lnSpc>
                <a:spcPct val="150000"/>
              </a:lnSpc>
              <a:spcBef>
                <a:spcPts val="1320"/>
              </a:spcBef>
            </a:pPr>
            <a:r>
              <a:rPr dirty="0" sz="1600" spc="-5">
                <a:latin typeface="Arial MT"/>
                <a:cs typeface="Arial MT"/>
              </a:rPr>
              <a:t>Por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ello,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aunque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no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podamos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utilizar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filtro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Kalman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orden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infinito,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podemos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intentar 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utilizar un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filtro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Kalman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polinomial 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segundo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orden,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cual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debería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suponer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una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mejora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respecto al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Kalman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primer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orden.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Arial MT"/>
              <a:cs typeface="Arial MT"/>
            </a:endParaRPr>
          </a:p>
          <a:p>
            <a:pPr marL="12700" marR="5080">
              <a:lnSpc>
                <a:spcPct val="131600"/>
              </a:lnSpc>
            </a:pPr>
            <a:r>
              <a:rPr dirty="0" sz="1600" spc="-5">
                <a:latin typeface="Arial MT"/>
                <a:cs typeface="Arial MT"/>
              </a:rPr>
              <a:t>Recordemos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otra</a:t>
            </a:r>
            <a:r>
              <a:rPr dirty="0" sz="1600" spc="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vez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cómo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 la fórmula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general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para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Kalman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sin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ninguna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perturbación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determinista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51716" y="6283862"/>
            <a:ext cx="3293032" cy="30016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9773" y="342687"/>
            <a:ext cx="855154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Para un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filtro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Kalman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polinomial 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segundo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orden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ya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conocen las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matrices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fundamental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y</a:t>
            </a:r>
            <a:r>
              <a:rPr dirty="0" sz="1600" spc="-5">
                <a:latin typeface="Arial MT"/>
                <a:cs typeface="Arial MT"/>
              </a:rPr>
              <a:t> 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medida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70059" y="1192554"/>
            <a:ext cx="2261441" cy="86533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08671" y="1504423"/>
            <a:ext cx="1496860" cy="23285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26726" y="2311695"/>
            <a:ext cx="849630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-635">
              <a:lnSpc>
                <a:spcPct val="15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Por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eso,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tras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sustitución </a:t>
            </a:r>
            <a:r>
              <a:rPr dirty="0" sz="1600">
                <a:latin typeface="Arial MT"/>
                <a:cs typeface="Arial MT"/>
              </a:rPr>
              <a:t>y </a:t>
            </a:r>
            <a:r>
              <a:rPr dirty="0" sz="1600" spc="-5">
                <a:latin typeface="Arial MT"/>
                <a:cs typeface="Arial MT"/>
              </a:rPr>
              <a:t>un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poco 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álgebra,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ecuaciones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escalares que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representan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al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filtro 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segundo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orden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son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6746" y="5550662"/>
            <a:ext cx="333184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donde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el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residual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está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definido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como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59757" y="6192556"/>
            <a:ext cx="3890687" cy="36641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51154" y="3278856"/>
            <a:ext cx="7282726" cy="166320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0441" y="419653"/>
            <a:ext cx="2081530" cy="6673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31600"/>
              </a:lnSpc>
              <a:spcBef>
                <a:spcPts val="95"/>
              </a:spcBef>
            </a:pPr>
            <a:r>
              <a:rPr dirty="0" sz="1600" spc="-5">
                <a:latin typeface="Arial MT"/>
                <a:cs typeface="Arial MT"/>
              </a:rPr>
              <a:t>Las ganancias Kalman </a:t>
            </a:r>
            <a:r>
              <a:rPr dirty="0" sz="1600" spc="-434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recursivas</a:t>
            </a:r>
            <a:r>
              <a:rPr dirty="0" sz="1600" spc="-2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Riccati.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96222" y="496315"/>
            <a:ext cx="563943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Arial MT"/>
                <a:cs typeface="Arial MT"/>
              </a:rPr>
              <a:t>, </a:t>
            </a:r>
            <a:r>
              <a:rPr dirty="0" sz="1600" spc="-5">
                <a:latin typeface="Arial MT"/>
                <a:cs typeface="Arial MT"/>
              </a:rPr>
              <a:t>requeridas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por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el</a:t>
            </a:r>
            <a:r>
              <a:rPr dirty="0" sz="1600" spc="-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filtro,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obtienen</a:t>
            </a:r>
            <a:r>
              <a:rPr dirty="0" sz="1600">
                <a:latin typeface="Arial MT"/>
                <a:cs typeface="Arial MT"/>
              </a:rPr>
              <a:t> a </a:t>
            </a:r>
            <a:r>
              <a:rPr dirty="0" sz="1600" spc="-5">
                <a:latin typeface="Arial MT"/>
                <a:cs typeface="Arial MT"/>
              </a:rPr>
              <a:t>partir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las ecuaciones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77380" y="527106"/>
            <a:ext cx="308071" cy="26664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76472" y="1225799"/>
            <a:ext cx="3092824" cy="10978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53573" y="2669078"/>
            <a:ext cx="8825230" cy="6673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31600"/>
              </a:lnSpc>
              <a:spcBef>
                <a:spcPts val="95"/>
              </a:spcBef>
            </a:pPr>
            <a:r>
              <a:rPr dirty="0" sz="1600" spc="-5">
                <a:latin typeface="Arial MT"/>
                <a:cs typeface="Arial MT"/>
              </a:rPr>
              <a:t>Como también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ocurría</a:t>
            </a:r>
            <a:r>
              <a:rPr dirty="0" sz="1600" spc="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con el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filtro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 primer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orden,</a:t>
            </a:r>
            <a:r>
              <a:rPr dirty="0" sz="1600" spc="2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matriz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describe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 varianza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ruido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medida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para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segundo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orden,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vuelve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ser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escalar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y </a:t>
            </a:r>
            <a:r>
              <a:rPr dirty="0" sz="1600" spc="-5">
                <a:latin typeface="Arial MT"/>
                <a:cs typeface="Arial MT"/>
              </a:rPr>
              <a:t>está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dada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por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81608" y="3790464"/>
            <a:ext cx="798555" cy="33285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40441" y="4460240"/>
            <a:ext cx="691769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Mientras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matriz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describe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ruido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proceso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ya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mostró</a:t>
            </a:r>
            <a:r>
              <a:rPr dirty="0" sz="1600" spc="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48352" y="5136882"/>
            <a:ext cx="2394579" cy="182971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9780" y="418891"/>
            <a:ext cx="8788400" cy="22371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2860" marR="289560">
              <a:lnSpc>
                <a:spcPct val="131600"/>
              </a:lnSpc>
              <a:spcBef>
                <a:spcPts val="95"/>
              </a:spcBef>
            </a:pPr>
            <a:r>
              <a:rPr dirty="0" sz="1600" spc="-5">
                <a:latin typeface="Arial MT"/>
                <a:cs typeface="Arial MT"/>
              </a:rPr>
              <a:t>Hasta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ahora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hemos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visto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cómo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funcionan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los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filtros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Kalman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polinomiales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cuando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medida </a:t>
            </a:r>
            <a:r>
              <a:rPr dirty="0" sz="1600" spc="-42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una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señal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polinomial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más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ruido.</a:t>
            </a:r>
            <a:endParaRPr sz="1600">
              <a:latin typeface="Arial MT"/>
              <a:cs typeface="Arial MT"/>
            </a:endParaRPr>
          </a:p>
          <a:p>
            <a:pPr marL="12700" marR="5080">
              <a:lnSpc>
                <a:spcPct val="140800"/>
              </a:lnSpc>
              <a:spcBef>
                <a:spcPts val="1375"/>
              </a:spcBef>
            </a:pPr>
            <a:r>
              <a:rPr dirty="0" sz="1600" spc="-5">
                <a:latin typeface="Arial MT"/>
                <a:cs typeface="Arial MT"/>
              </a:rPr>
              <a:t>En el mundo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real la mayoría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 las medidas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no se pueden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describir exactamente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mediante 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polinomios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simples,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por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tanto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interés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práctico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considerable,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bajo esas circunstancias,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ver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cuan bien funciona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filtro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 Kalman polinomial</a:t>
            </a:r>
            <a:r>
              <a:rPr dirty="0" sz="1600">
                <a:latin typeface="Arial MT"/>
                <a:cs typeface="Arial MT"/>
              </a:rPr>
              <a:t> y</a:t>
            </a:r>
            <a:r>
              <a:rPr dirty="0" sz="1600" spc="-5">
                <a:latin typeface="Arial MT"/>
                <a:cs typeface="Arial MT"/>
              </a:rPr>
              <a:t> si se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puede hacer algo para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mejorar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el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1600" spc="-5">
                <a:latin typeface="Arial MT"/>
                <a:cs typeface="Arial MT"/>
              </a:rPr>
              <a:t>su</a:t>
            </a:r>
            <a:r>
              <a:rPr dirty="0" sz="1600" spc="-4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funcionamiento.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6996" y="429560"/>
            <a:ext cx="8694420" cy="35439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5085" marR="245745">
              <a:lnSpc>
                <a:spcPct val="131600"/>
              </a:lnSpc>
              <a:spcBef>
                <a:spcPts val="95"/>
              </a:spcBef>
            </a:pPr>
            <a:r>
              <a:rPr dirty="0" sz="1600" spc="-5">
                <a:latin typeface="Arial MT"/>
                <a:cs typeface="Arial MT"/>
              </a:rPr>
              <a:t>El listado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siguiente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corresponde </a:t>
            </a:r>
            <a:r>
              <a:rPr dirty="0" sz="1600">
                <a:latin typeface="Arial MT"/>
                <a:cs typeface="Arial MT"/>
              </a:rPr>
              <a:t>a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simulación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Kalman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polinomial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segundo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orden siguiendo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 </a:t>
            </a:r>
            <a:r>
              <a:rPr dirty="0" sz="1600" spc="-5">
                <a:latin typeface="Arial MT"/>
                <a:cs typeface="Arial MT"/>
              </a:rPr>
              <a:t>una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señal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senoidal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ruidosa.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Arial MT"/>
              <a:cs typeface="Arial MT"/>
            </a:endParaRPr>
          </a:p>
          <a:p>
            <a:pPr marL="22860">
              <a:lnSpc>
                <a:spcPct val="100000"/>
              </a:lnSpc>
            </a:pP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frecuencia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senoide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otra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vez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1 </a:t>
            </a:r>
            <a:r>
              <a:rPr dirty="0" sz="1600" spc="-5">
                <a:latin typeface="Arial MT"/>
                <a:cs typeface="Arial MT"/>
              </a:rPr>
              <a:t>rad/s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y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amplitud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valor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1.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50">
              <a:latin typeface="Arial MT"/>
              <a:cs typeface="Arial MT"/>
            </a:endParaRPr>
          </a:p>
          <a:p>
            <a:pPr marL="34290">
              <a:lnSpc>
                <a:spcPct val="100000"/>
              </a:lnSpc>
            </a:pPr>
            <a:r>
              <a:rPr dirty="0" sz="1600" spc="-5">
                <a:latin typeface="Arial MT"/>
                <a:cs typeface="Arial MT"/>
              </a:rPr>
              <a:t>El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ruido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medida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gaussiano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media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cero</a:t>
            </a:r>
            <a:r>
              <a:rPr dirty="0" sz="1600">
                <a:latin typeface="Arial MT"/>
                <a:cs typeface="Arial MT"/>
              </a:rPr>
              <a:t> y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desviación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típica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unidad.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Arial MT"/>
              <a:cs typeface="Arial MT"/>
            </a:endParaRPr>
          </a:p>
          <a:p>
            <a:pPr marL="34290" marR="48895">
              <a:lnSpc>
                <a:spcPct val="131600"/>
              </a:lnSpc>
            </a:pPr>
            <a:r>
              <a:rPr dirty="0" sz="1600" spc="-5">
                <a:latin typeface="Arial MT"/>
                <a:cs typeface="Arial MT"/>
              </a:rPr>
              <a:t>De nuevo,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el filtro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Kalman se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establece inicialmente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sin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ruido 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proceso, </a:t>
            </a:r>
            <a:r>
              <a:rPr dirty="0" sz="1600">
                <a:latin typeface="Arial MT"/>
                <a:cs typeface="Arial MT"/>
              </a:rPr>
              <a:t>y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estimación del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estado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inicial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establece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cero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debido</a:t>
            </a:r>
            <a:r>
              <a:rPr dirty="0" sz="1600">
                <a:latin typeface="Arial MT"/>
                <a:cs typeface="Arial MT"/>
              </a:rPr>
              <a:t> a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nuestra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falta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 conocimiento del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mundo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real.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50">
              <a:latin typeface="Arial MT"/>
              <a:cs typeface="Arial MT"/>
            </a:endParaRPr>
          </a:p>
          <a:p>
            <a:pPr marL="12700" marR="5080">
              <a:lnSpc>
                <a:spcPct val="150000"/>
              </a:lnSpc>
              <a:spcBef>
                <a:spcPts val="5"/>
              </a:spcBef>
            </a:pPr>
            <a:r>
              <a:rPr dirty="0" sz="1600" spc="-5">
                <a:latin typeface="Arial MT"/>
                <a:cs typeface="Arial MT"/>
              </a:rPr>
              <a:t>Igual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antes,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los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términos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diagonal 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matriz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covarianza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inicial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ponen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</a:t>
            </a:r>
            <a:r>
              <a:rPr dirty="0" sz="1600" spc="-5">
                <a:latin typeface="Arial MT"/>
                <a:cs typeface="Arial MT"/>
              </a:rPr>
              <a:t> infinito,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para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reflejar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hecho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no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tenemos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ninguna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información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priori.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82807" y="939038"/>
            <a:ext cx="842644" cy="1305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574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</a:rPr>
              <a:t>ORDER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=3;  </a:t>
            </a:r>
            <a:r>
              <a:rPr dirty="0" sz="1200" spc="-5">
                <a:latin typeface="Calibri"/>
                <a:cs typeface="Calibri"/>
              </a:rPr>
              <a:t>PHIS=0.; 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TS=.1;</a:t>
            </a:r>
            <a:endParaRPr sz="12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XH=0.; 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XDH=0.; </a:t>
            </a:r>
            <a:r>
              <a:rPr dirty="0" sz="1200">
                <a:latin typeface="Calibri"/>
                <a:cs typeface="Calibri"/>
              </a:rPr>
              <a:t> XDDH=0; 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SIGNOISE=1.;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2807" y="2219197"/>
            <a:ext cx="309308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Calibri"/>
                <a:cs typeface="Calibri"/>
              </a:rPr>
              <a:t>PHI=[1 TS .5*TS*TS;0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1</a:t>
            </a:r>
            <a:r>
              <a:rPr dirty="0" sz="1200" spc="-5">
                <a:latin typeface="Calibri"/>
                <a:cs typeface="Calibri"/>
              </a:rPr>
              <a:t> TS;0</a:t>
            </a:r>
            <a:r>
              <a:rPr dirty="0" sz="1200">
                <a:latin typeface="Calibri"/>
                <a:cs typeface="Calibri"/>
              </a:rPr>
              <a:t> 0</a:t>
            </a:r>
            <a:r>
              <a:rPr dirty="0" sz="1200" spc="-5">
                <a:latin typeface="Calibri"/>
                <a:cs typeface="Calibri"/>
              </a:rPr>
              <a:t> 1];</a:t>
            </a:r>
            <a:endParaRPr sz="12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P=[99999999 0 0;0 999999999 0;0 0 999999999]; </a:t>
            </a:r>
            <a:r>
              <a:rPr dirty="0" sz="1200" spc="-26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IDNP=eye(ORDER);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Q=zeros(ORDER);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82807" y="2950717"/>
            <a:ext cx="1398270" cy="2585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15">
                <a:latin typeface="Calibri"/>
                <a:cs typeface="Calibri"/>
              </a:rPr>
              <a:t>RMAT=SIGNOISE^2; 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 spc="-15">
                <a:latin typeface="Calibri"/>
                <a:cs typeface="Calibri"/>
              </a:rPr>
              <a:t>HMAT=[1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0 </a:t>
            </a:r>
            <a:r>
              <a:rPr dirty="0" sz="1200" spc="-5">
                <a:latin typeface="Calibri"/>
                <a:cs typeface="Calibri"/>
              </a:rPr>
              <a:t>0]; 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15">
                <a:latin typeface="Calibri"/>
                <a:cs typeface="Calibri"/>
              </a:rPr>
              <a:t>HT=HMAT'; </a:t>
            </a:r>
            <a:r>
              <a:rPr dirty="0" sz="1200" spc="6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PHIT=PHI'; 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Q(1,1)=PHIS*TS^5/20; 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Q(1,2)=PHIS*TS^4/8; 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Q(1,3)=PHIS*TS^3/6; </a:t>
            </a:r>
            <a:r>
              <a:rPr dirty="0" sz="1200">
                <a:latin typeface="Calibri"/>
                <a:cs typeface="Calibri"/>
              </a:rPr>
              <a:t> Q(2,1)=Q(1,2); 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Q(2,2)=PHIS*TS^3/3; 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Q(2,3)=PHIS*TS*TS/2; </a:t>
            </a:r>
            <a:r>
              <a:rPr dirty="0" sz="1200" spc="-2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Q(3,1)=Q(1,3);</a:t>
            </a:r>
            <a:endParaRPr sz="1200">
              <a:latin typeface="Calibri"/>
              <a:cs typeface="Calibri"/>
            </a:endParaRPr>
          </a:p>
          <a:p>
            <a:pPr marL="12700" marR="370840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Q(3,2)=Q(2,3); 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Q(3,3)=PHIS*</a:t>
            </a:r>
            <a:r>
              <a:rPr dirty="0" sz="1200" spc="-10">
                <a:latin typeface="Calibri"/>
                <a:cs typeface="Calibri"/>
              </a:rPr>
              <a:t>T</a:t>
            </a:r>
            <a:r>
              <a:rPr dirty="0" sz="1200">
                <a:latin typeface="Calibri"/>
                <a:cs typeface="Calibri"/>
              </a:rPr>
              <a:t>S;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count=0;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53573" y="378968"/>
            <a:ext cx="733234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Filtro</a:t>
            </a:r>
            <a:r>
              <a:rPr dirty="0" spc="-15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Kalman Polinomial</a:t>
            </a:r>
            <a:r>
              <a:rPr dirty="0" spc="-10"/>
              <a:t> </a:t>
            </a:r>
            <a:r>
              <a:rPr dirty="0"/>
              <a:t>de Segundo</a:t>
            </a:r>
            <a:r>
              <a:rPr dirty="0" spc="15"/>
              <a:t> </a:t>
            </a:r>
            <a:r>
              <a:rPr dirty="0" spc="-5"/>
              <a:t>Orden</a:t>
            </a:r>
            <a:r>
              <a:rPr dirty="0"/>
              <a:t> Siguiendo</a:t>
            </a:r>
            <a:r>
              <a:rPr dirty="0" spc="5"/>
              <a:t> </a:t>
            </a:r>
            <a:r>
              <a:rPr dirty="0"/>
              <a:t>una</a:t>
            </a:r>
            <a:r>
              <a:rPr dirty="0" spc="10"/>
              <a:t> </a:t>
            </a:r>
            <a:r>
              <a:rPr dirty="0"/>
              <a:t>Medida</a:t>
            </a:r>
            <a:r>
              <a:rPr dirty="0" spc="-5"/>
              <a:t> </a:t>
            </a:r>
            <a:r>
              <a:rPr dirty="0"/>
              <a:t>Senoidal</a:t>
            </a:r>
          </a:p>
        </p:txBody>
      </p:sp>
      <p:sp>
        <p:nvSpPr>
          <p:cNvPr id="6" name="object 6"/>
          <p:cNvSpPr/>
          <p:nvPr/>
        </p:nvSpPr>
        <p:spPr>
          <a:xfrm>
            <a:off x="1961654" y="5694426"/>
            <a:ext cx="0" cy="631190"/>
          </a:xfrm>
          <a:custGeom>
            <a:avLst/>
            <a:gdLst/>
            <a:ahLst/>
            <a:cxnLst/>
            <a:rect l="l" t="t" r="r" b="b"/>
            <a:pathLst>
              <a:path w="0" h="631189">
                <a:moveTo>
                  <a:pt x="0" y="0"/>
                </a:moveTo>
                <a:lnTo>
                  <a:pt x="0" y="630936"/>
                </a:lnTo>
              </a:path>
            </a:pathLst>
          </a:custGeom>
          <a:ln w="9906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234069" y="1203960"/>
            <a:ext cx="598170" cy="76200"/>
          </a:xfrm>
          <a:custGeom>
            <a:avLst/>
            <a:gdLst/>
            <a:ahLst/>
            <a:cxnLst/>
            <a:rect l="l" t="t" r="r" b="b"/>
            <a:pathLst>
              <a:path w="598169" h="76200">
                <a:moveTo>
                  <a:pt x="76200" y="33528"/>
                </a:moveTo>
                <a:lnTo>
                  <a:pt x="76200" y="0"/>
                </a:lnTo>
                <a:lnTo>
                  <a:pt x="0" y="38100"/>
                </a:lnTo>
                <a:lnTo>
                  <a:pt x="63245" y="69723"/>
                </a:lnTo>
                <a:lnTo>
                  <a:pt x="63245" y="33528"/>
                </a:lnTo>
                <a:lnTo>
                  <a:pt x="76200" y="33528"/>
                </a:lnTo>
                <a:close/>
              </a:path>
              <a:path w="598169" h="76200">
                <a:moveTo>
                  <a:pt x="598169" y="42672"/>
                </a:moveTo>
                <a:lnTo>
                  <a:pt x="598169" y="33528"/>
                </a:lnTo>
                <a:lnTo>
                  <a:pt x="63245" y="33528"/>
                </a:lnTo>
                <a:lnTo>
                  <a:pt x="63245" y="42672"/>
                </a:lnTo>
                <a:lnTo>
                  <a:pt x="598169" y="42672"/>
                </a:lnTo>
                <a:close/>
              </a:path>
              <a:path w="598169" h="76200">
                <a:moveTo>
                  <a:pt x="76200" y="76200"/>
                </a:moveTo>
                <a:lnTo>
                  <a:pt x="76200" y="42672"/>
                </a:lnTo>
                <a:lnTo>
                  <a:pt x="63245" y="42672"/>
                </a:lnTo>
                <a:lnTo>
                  <a:pt x="63245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048903" y="1393697"/>
            <a:ext cx="381000" cy="76200"/>
          </a:xfrm>
          <a:custGeom>
            <a:avLst/>
            <a:gdLst/>
            <a:ahLst/>
            <a:cxnLst/>
            <a:rect l="l" t="t" r="r" b="b"/>
            <a:pathLst>
              <a:path w="381000" h="76200">
                <a:moveTo>
                  <a:pt x="76200" y="33527"/>
                </a:moveTo>
                <a:lnTo>
                  <a:pt x="76200" y="0"/>
                </a:lnTo>
                <a:lnTo>
                  <a:pt x="0" y="38099"/>
                </a:lnTo>
                <a:lnTo>
                  <a:pt x="63245" y="69722"/>
                </a:lnTo>
                <a:lnTo>
                  <a:pt x="63245" y="33527"/>
                </a:lnTo>
                <a:lnTo>
                  <a:pt x="76200" y="33527"/>
                </a:lnTo>
                <a:close/>
              </a:path>
              <a:path w="381000" h="76200">
                <a:moveTo>
                  <a:pt x="381000" y="42671"/>
                </a:moveTo>
                <a:lnTo>
                  <a:pt x="381000" y="33527"/>
                </a:lnTo>
                <a:lnTo>
                  <a:pt x="63245" y="33527"/>
                </a:lnTo>
                <a:lnTo>
                  <a:pt x="63245" y="42671"/>
                </a:lnTo>
                <a:lnTo>
                  <a:pt x="381000" y="42671"/>
                </a:lnTo>
                <a:close/>
              </a:path>
              <a:path w="381000" h="76200">
                <a:moveTo>
                  <a:pt x="76200" y="76199"/>
                </a:moveTo>
                <a:lnTo>
                  <a:pt x="76200" y="42671"/>
                </a:lnTo>
                <a:lnTo>
                  <a:pt x="63245" y="42671"/>
                </a:lnTo>
                <a:lnTo>
                  <a:pt x="63245" y="69722"/>
                </a:lnTo>
                <a:lnTo>
                  <a:pt x="76200" y="76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482729" y="1123441"/>
            <a:ext cx="2977515" cy="39370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 indent="394970">
              <a:lnSpc>
                <a:spcPct val="101299"/>
              </a:lnSpc>
              <a:spcBef>
                <a:spcPts val="80"/>
              </a:spcBef>
            </a:pPr>
            <a:r>
              <a:rPr dirty="0" sz="1200" spc="-10">
                <a:latin typeface="Calibri"/>
                <a:cs typeface="Calibri"/>
              </a:rPr>
              <a:t>Controla </a:t>
            </a:r>
            <a:r>
              <a:rPr dirty="0" sz="1200">
                <a:latin typeface="Calibri"/>
                <a:cs typeface="Calibri"/>
              </a:rPr>
              <a:t>la </a:t>
            </a:r>
            <a:r>
              <a:rPr dirty="0" sz="1200" spc="-5">
                <a:latin typeface="Calibri"/>
                <a:cs typeface="Calibri"/>
              </a:rPr>
              <a:t>inyección de </a:t>
            </a:r>
            <a:r>
              <a:rPr dirty="0" sz="1200">
                <a:latin typeface="Calibri"/>
                <a:cs typeface="Calibri"/>
              </a:rPr>
              <a:t>ruido </a:t>
            </a:r>
            <a:r>
              <a:rPr dirty="0" sz="1200" spc="-5">
                <a:latin typeface="Calibri"/>
                <a:cs typeface="Calibri"/>
              </a:rPr>
              <a:t>de </a:t>
            </a:r>
            <a:r>
              <a:rPr dirty="0" sz="1200" spc="-10">
                <a:latin typeface="Calibri"/>
                <a:cs typeface="Calibri"/>
              </a:rPr>
              <a:t>proceso </a:t>
            </a:r>
            <a:r>
              <a:rPr dirty="0" sz="1200" spc="-26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Tiempo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de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muestreo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44737" y="1563624"/>
            <a:ext cx="146685" cy="471805"/>
          </a:xfrm>
          <a:custGeom>
            <a:avLst/>
            <a:gdLst/>
            <a:ahLst/>
            <a:cxnLst/>
            <a:rect l="l" t="t" r="r" b="b"/>
            <a:pathLst>
              <a:path w="146685" h="471805">
                <a:moveTo>
                  <a:pt x="75438" y="233369"/>
                </a:moveTo>
                <a:lnTo>
                  <a:pt x="75438" y="224028"/>
                </a:lnTo>
                <a:lnTo>
                  <a:pt x="74676" y="222504"/>
                </a:lnTo>
                <a:lnTo>
                  <a:pt x="74676" y="12953"/>
                </a:lnTo>
                <a:lnTo>
                  <a:pt x="72390" y="10667"/>
                </a:lnTo>
                <a:lnTo>
                  <a:pt x="71628" y="10667"/>
                </a:lnTo>
                <a:lnTo>
                  <a:pt x="70104" y="9143"/>
                </a:lnTo>
                <a:lnTo>
                  <a:pt x="69342" y="9143"/>
                </a:lnTo>
                <a:lnTo>
                  <a:pt x="67056" y="7619"/>
                </a:lnTo>
                <a:lnTo>
                  <a:pt x="54184" y="4437"/>
                </a:lnTo>
                <a:lnTo>
                  <a:pt x="41047" y="2219"/>
                </a:lnTo>
                <a:lnTo>
                  <a:pt x="27770" y="987"/>
                </a:lnTo>
                <a:lnTo>
                  <a:pt x="14478" y="761"/>
                </a:lnTo>
                <a:lnTo>
                  <a:pt x="0" y="0"/>
                </a:lnTo>
                <a:lnTo>
                  <a:pt x="0" y="9906"/>
                </a:lnTo>
                <a:lnTo>
                  <a:pt x="14478" y="9905"/>
                </a:lnTo>
                <a:lnTo>
                  <a:pt x="26672" y="10622"/>
                </a:lnTo>
                <a:lnTo>
                  <a:pt x="39733" y="11634"/>
                </a:lnTo>
                <a:lnTo>
                  <a:pt x="52548" y="13497"/>
                </a:lnTo>
                <a:lnTo>
                  <a:pt x="64008" y="16763"/>
                </a:lnTo>
                <a:lnTo>
                  <a:pt x="65532" y="17525"/>
                </a:lnTo>
                <a:lnTo>
                  <a:pt x="65532" y="16763"/>
                </a:lnTo>
                <a:lnTo>
                  <a:pt x="66294" y="17906"/>
                </a:lnTo>
                <a:lnTo>
                  <a:pt x="67056" y="18287"/>
                </a:lnTo>
                <a:lnTo>
                  <a:pt x="67056" y="227837"/>
                </a:lnTo>
                <a:lnTo>
                  <a:pt x="68580" y="229361"/>
                </a:lnTo>
                <a:lnTo>
                  <a:pt x="68580" y="230124"/>
                </a:lnTo>
                <a:lnTo>
                  <a:pt x="69342" y="230124"/>
                </a:lnTo>
                <a:lnTo>
                  <a:pt x="69342" y="230886"/>
                </a:lnTo>
                <a:lnTo>
                  <a:pt x="71628" y="231647"/>
                </a:lnTo>
                <a:lnTo>
                  <a:pt x="72390" y="232410"/>
                </a:lnTo>
                <a:lnTo>
                  <a:pt x="74676" y="233172"/>
                </a:lnTo>
                <a:lnTo>
                  <a:pt x="75438" y="233369"/>
                </a:lnTo>
                <a:close/>
              </a:path>
              <a:path w="146685" h="471805">
                <a:moveTo>
                  <a:pt x="65532" y="454152"/>
                </a:moveTo>
                <a:lnTo>
                  <a:pt x="26672" y="461310"/>
                </a:lnTo>
                <a:lnTo>
                  <a:pt x="14478" y="461772"/>
                </a:lnTo>
                <a:lnTo>
                  <a:pt x="0" y="462534"/>
                </a:lnTo>
                <a:lnTo>
                  <a:pt x="0" y="471678"/>
                </a:lnTo>
                <a:lnTo>
                  <a:pt x="14478" y="471678"/>
                </a:lnTo>
                <a:lnTo>
                  <a:pt x="27770" y="470679"/>
                </a:lnTo>
                <a:lnTo>
                  <a:pt x="41109" y="469525"/>
                </a:lnTo>
                <a:lnTo>
                  <a:pt x="54818" y="467495"/>
                </a:lnTo>
                <a:lnTo>
                  <a:pt x="64770" y="464700"/>
                </a:lnTo>
                <a:lnTo>
                  <a:pt x="64770" y="454914"/>
                </a:lnTo>
                <a:lnTo>
                  <a:pt x="65532" y="454152"/>
                </a:lnTo>
                <a:close/>
              </a:path>
              <a:path w="146685" h="471805">
                <a:moveTo>
                  <a:pt x="65913" y="17907"/>
                </a:moveTo>
                <a:lnTo>
                  <a:pt x="65532" y="17525"/>
                </a:lnTo>
                <a:lnTo>
                  <a:pt x="64769" y="17525"/>
                </a:lnTo>
                <a:lnTo>
                  <a:pt x="65913" y="17907"/>
                </a:lnTo>
                <a:close/>
              </a:path>
              <a:path w="146685" h="471805">
                <a:moveTo>
                  <a:pt x="67056" y="453390"/>
                </a:moveTo>
                <a:lnTo>
                  <a:pt x="64770" y="454914"/>
                </a:lnTo>
                <a:lnTo>
                  <a:pt x="64770" y="464700"/>
                </a:lnTo>
                <a:lnTo>
                  <a:pt x="65532" y="464486"/>
                </a:lnTo>
                <a:lnTo>
                  <a:pt x="65532" y="454914"/>
                </a:lnTo>
                <a:lnTo>
                  <a:pt x="67056" y="453390"/>
                </a:lnTo>
                <a:close/>
              </a:path>
              <a:path w="146685" h="471805">
                <a:moveTo>
                  <a:pt x="66294" y="17906"/>
                </a:moveTo>
                <a:lnTo>
                  <a:pt x="65532" y="16763"/>
                </a:lnTo>
                <a:lnTo>
                  <a:pt x="66039" y="17779"/>
                </a:lnTo>
                <a:lnTo>
                  <a:pt x="66294" y="17906"/>
                </a:lnTo>
                <a:close/>
              </a:path>
              <a:path w="146685" h="471805">
                <a:moveTo>
                  <a:pt x="66039" y="17779"/>
                </a:moveTo>
                <a:lnTo>
                  <a:pt x="65532" y="16763"/>
                </a:lnTo>
                <a:lnTo>
                  <a:pt x="65532" y="17525"/>
                </a:lnTo>
                <a:lnTo>
                  <a:pt x="66039" y="17779"/>
                </a:lnTo>
                <a:close/>
              </a:path>
              <a:path w="146685" h="471805">
                <a:moveTo>
                  <a:pt x="66141" y="17983"/>
                </a:moveTo>
                <a:lnTo>
                  <a:pt x="66039" y="17779"/>
                </a:lnTo>
                <a:lnTo>
                  <a:pt x="65532" y="17525"/>
                </a:lnTo>
                <a:lnTo>
                  <a:pt x="65913" y="17907"/>
                </a:lnTo>
                <a:lnTo>
                  <a:pt x="66141" y="17983"/>
                </a:lnTo>
                <a:close/>
              </a:path>
              <a:path w="146685" h="471805">
                <a:moveTo>
                  <a:pt x="127254" y="240792"/>
                </a:moveTo>
                <a:lnTo>
                  <a:pt x="114327" y="239819"/>
                </a:lnTo>
                <a:lnTo>
                  <a:pt x="100669" y="238492"/>
                </a:lnTo>
                <a:lnTo>
                  <a:pt x="87116" y="236394"/>
                </a:lnTo>
                <a:lnTo>
                  <a:pt x="84956" y="235834"/>
                </a:lnTo>
                <a:lnTo>
                  <a:pt x="74676" y="238506"/>
                </a:lnTo>
                <a:lnTo>
                  <a:pt x="71628" y="240029"/>
                </a:lnTo>
                <a:lnTo>
                  <a:pt x="69342" y="241554"/>
                </a:lnTo>
                <a:lnTo>
                  <a:pt x="68580" y="241554"/>
                </a:lnTo>
                <a:lnTo>
                  <a:pt x="68580" y="242315"/>
                </a:lnTo>
                <a:lnTo>
                  <a:pt x="67056" y="243840"/>
                </a:lnTo>
                <a:lnTo>
                  <a:pt x="67056" y="453390"/>
                </a:lnTo>
                <a:lnTo>
                  <a:pt x="65532" y="454914"/>
                </a:lnTo>
                <a:lnTo>
                  <a:pt x="65532" y="464486"/>
                </a:lnTo>
                <a:lnTo>
                  <a:pt x="67056" y="464058"/>
                </a:lnTo>
                <a:lnTo>
                  <a:pt x="69342" y="463295"/>
                </a:lnTo>
                <a:lnTo>
                  <a:pt x="70104" y="463295"/>
                </a:lnTo>
                <a:lnTo>
                  <a:pt x="70104" y="462534"/>
                </a:lnTo>
                <a:lnTo>
                  <a:pt x="71628" y="461772"/>
                </a:lnTo>
                <a:lnTo>
                  <a:pt x="72390" y="461009"/>
                </a:lnTo>
                <a:lnTo>
                  <a:pt x="73152" y="461009"/>
                </a:lnTo>
                <a:lnTo>
                  <a:pt x="73914" y="459486"/>
                </a:lnTo>
                <a:lnTo>
                  <a:pt x="74676" y="458723"/>
                </a:lnTo>
                <a:lnTo>
                  <a:pt x="74676" y="249174"/>
                </a:lnTo>
                <a:lnTo>
                  <a:pt x="75057" y="248793"/>
                </a:lnTo>
                <a:lnTo>
                  <a:pt x="75438" y="247650"/>
                </a:lnTo>
                <a:lnTo>
                  <a:pt x="75438" y="248793"/>
                </a:lnTo>
                <a:lnTo>
                  <a:pt x="76200" y="248411"/>
                </a:lnTo>
                <a:lnTo>
                  <a:pt x="88581" y="244667"/>
                </a:lnTo>
                <a:lnTo>
                  <a:pt x="101365" y="242801"/>
                </a:lnTo>
                <a:lnTo>
                  <a:pt x="114370" y="241832"/>
                </a:lnTo>
                <a:lnTo>
                  <a:pt x="127254" y="240792"/>
                </a:lnTo>
                <a:close/>
              </a:path>
              <a:path w="146685" h="471805">
                <a:moveTo>
                  <a:pt x="66294" y="18287"/>
                </a:moveTo>
                <a:lnTo>
                  <a:pt x="66141" y="17983"/>
                </a:lnTo>
                <a:lnTo>
                  <a:pt x="65913" y="17907"/>
                </a:lnTo>
                <a:lnTo>
                  <a:pt x="66294" y="18287"/>
                </a:lnTo>
                <a:close/>
              </a:path>
              <a:path w="146685" h="471805">
                <a:moveTo>
                  <a:pt x="66402" y="18070"/>
                </a:moveTo>
                <a:lnTo>
                  <a:pt x="66294" y="17906"/>
                </a:lnTo>
                <a:lnTo>
                  <a:pt x="66039" y="17779"/>
                </a:lnTo>
                <a:lnTo>
                  <a:pt x="66141" y="17983"/>
                </a:lnTo>
                <a:lnTo>
                  <a:pt x="66402" y="18070"/>
                </a:lnTo>
                <a:close/>
              </a:path>
              <a:path w="146685" h="471805">
                <a:moveTo>
                  <a:pt x="67056" y="19049"/>
                </a:moveTo>
                <a:lnTo>
                  <a:pt x="66402" y="18070"/>
                </a:lnTo>
                <a:lnTo>
                  <a:pt x="66141" y="17983"/>
                </a:lnTo>
                <a:lnTo>
                  <a:pt x="66294" y="18287"/>
                </a:lnTo>
                <a:lnTo>
                  <a:pt x="67056" y="19049"/>
                </a:lnTo>
                <a:close/>
              </a:path>
              <a:path w="146685" h="471805">
                <a:moveTo>
                  <a:pt x="67056" y="18287"/>
                </a:moveTo>
                <a:lnTo>
                  <a:pt x="66294" y="17906"/>
                </a:lnTo>
                <a:lnTo>
                  <a:pt x="66402" y="18070"/>
                </a:lnTo>
                <a:lnTo>
                  <a:pt x="67056" y="18287"/>
                </a:lnTo>
                <a:close/>
              </a:path>
              <a:path w="146685" h="471805">
                <a:moveTo>
                  <a:pt x="67056" y="227837"/>
                </a:moveTo>
                <a:lnTo>
                  <a:pt x="67056" y="19049"/>
                </a:lnTo>
                <a:lnTo>
                  <a:pt x="66294" y="18287"/>
                </a:lnTo>
                <a:lnTo>
                  <a:pt x="66294" y="227076"/>
                </a:lnTo>
                <a:lnTo>
                  <a:pt x="67056" y="227837"/>
                </a:lnTo>
                <a:close/>
              </a:path>
              <a:path w="146685" h="471805">
                <a:moveTo>
                  <a:pt x="67056" y="453390"/>
                </a:moveTo>
                <a:lnTo>
                  <a:pt x="67056" y="244602"/>
                </a:lnTo>
                <a:lnTo>
                  <a:pt x="66294" y="245364"/>
                </a:lnTo>
                <a:lnTo>
                  <a:pt x="66294" y="453771"/>
                </a:lnTo>
                <a:lnTo>
                  <a:pt x="67056" y="453390"/>
                </a:lnTo>
                <a:close/>
              </a:path>
              <a:path w="146685" h="471805">
                <a:moveTo>
                  <a:pt x="67056" y="453390"/>
                </a:moveTo>
                <a:lnTo>
                  <a:pt x="66294" y="453771"/>
                </a:lnTo>
                <a:lnTo>
                  <a:pt x="67056" y="453390"/>
                </a:lnTo>
                <a:close/>
              </a:path>
              <a:path w="146685" h="471805">
                <a:moveTo>
                  <a:pt x="67056" y="19049"/>
                </a:moveTo>
                <a:lnTo>
                  <a:pt x="67056" y="18287"/>
                </a:lnTo>
                <a:lnTo>
                  <a:pt x="66402" y="18070"/>
                </a:lnTo>
                <a:lnTo>
                  <a:pt x="67056" y="19049"/>
                </a:lnTo>
                <a:close/>
              </a:path>
              <a:path w="146685" h="471805">
                <a:moveTo>
                  <a:pt x="75438" y="223265"/>
                </a:moveTo>
                <a:lnTo>
                  <a:pt x="75438" y="15239"/>
                </a:lnTo>
                <a:lnTo>
                  <a:pt x="74676" y="14477"/>
                </a:lnTo>
                <a:lnTo>
                  <a:pt x="74676" y="222504"/>
                </a:lnTo>
                <a:lnTo>
                  <a:pt x="75438" y="223265"/>
                </a:lnTo>
                <a:close/>
              </a:path>
              <a:path w="146685" h="471805">
                <a:moveTo>
                  <a:pt x="141732" y="230886"/>
                </a:moveTo>
                <a:lnTo>
                  <a:pt x="127254" y="230886"/>
                </a:lnTo>
                <a:lnTo>
                  <a:pt x="116622" y="230480"/>
                </a:lnTo>
                <a:lnTo>
                  <a:pt x="102279" y="229309"/>
                </a:lnTo>
                <a:lnTo>
                  <a:pt x="88231" y="227212"/>
                </a:lnTo>
                <a:lnTo>
                  <a:pt x="76200" y="223265"/>
                </a:lnTo>
                <a:lnTo>
                  <a:pt x="76200" y="224028"/>
                </a:lnTo>
                <a:lnTo>
                  <a:pt x="74676" y="222504"/>
                </a:lnTo>
                <a:lnTo>
                  <a:pt x="75438" y="224028"/>
                </a:lnTo>
                <a:lnTo>
                  <a:pt x="75438" y="233369"/>
                </a:lnTo>
                <a:lnTo>
                  <a:pt x="84956" y="235834"/>
                </a:lnTo>
                <a:lnTo>
                  <a:pt x="87202" y="235260"/>
                </a:lnTo>
                <a:lnTo>
                  <a:pt x="100669" y="233238"/>
                </a:lnTo>
                <a:lnTo>
                  <a:pt x="114327" y="232126"/>
                </a:lnTo>
                <a:lnTo>
                  <a:pt x="127254" y="231647"/>
                </a:lnTo>
                <a:lnTo>
                  <a:pt x="141732" y="230886"/>
                </a:lnTo>
                <a:close/>
              </a:path>
              <a:path w="146685" h="471805">
                <a:moveTo>
                  <a:pt x="75057" y="248793"/>
                </a:moveTo>
                <a:lnTo>
                  <a:pt x="74676" y="249174"/>
                </a:lnTo>
                <a:lnTo>
                  <a:pt x="74980" y="249021"/>
                </a:lnTo>
                <a:lnTo>
                  <a:pt x="75057" y="248793"/>
                </a:lnTo>
                <a:close/>
              </a:path>
              <a:path w="146685" h="471805">
                <a:moveTo>
                  <a:pt x="74980" y="249021"/>
                </a:moveTo>
                <a:lnTo>
                  <a:pt x="74676" y="249174"/>
                </a:lnTo>
                <a:lnTo>
                  <a:pt x="74676" y="249936"/>
                </a:lnTo>
                <a:lnTo>
                  <a:pt x="74980" y="249021"/>
                </a:lnTo>
                <a:close/>
              </a:path>
              <a:path w="146685" h="471805">
                <a:moveTo>
                  <a:pt x="75184" y="248920"/>
                </a:moveTo>
                <a:lnTo>
                  <a:pt x="74980" y="249021"/>
                </a:lnTo>
                <a:lnTo>
                  <a:pt x="74676" y="249936"/>
                </a:lnTo>
                <a:lnTo>
                  <a:pt x="75184" y="248920"/>
                </a:lnTo>
                <a:close/>
              </a:path>
              <a:path w="146685" h="471805">
                <a:moveTo>
                  <a:pt x="75438" y="456438"/>
                </a:moveTo>
                <a:lnTo>
                  <a:pt x="75438" y="248793"/>
                </a:lnTo>
                <a:lnTo>
                  <a:pt x="75184" y="248920"/>
                </a:lnTo>
                <a:lnTo>
                  <a:pt x="74676" y="249936"/>
                </a:lnTo>
                <a:lnTo>
                  <a:pt x="74676" y="457962"/>
                </a:lnTo>
                <a:lnTo>
                  <a:pt x="75438" y="456438"/>
                </a:lnTo>
                <a:close/>
              </a:path>
              <a:path w="146685" h="471805">
                <a:moveTo>
                  <a:pt x="75438" y="248411"/>
                </a:moveTo>
                <a:lnTo>
                  <a:pt x="75057" y="248793"/>
                </a:lnTo>
                <a:lnTo>
                  <a:pt x="74980" y="249021"/>
                </a:lnTo>
                <a:lnTo>
                  <a:pt x="75184" y="248920"/>
                </a:lnTo>
                <a:lnTo>
                  <a:pt x="75438" y="248411"/>
                </a:lnTo>
                <a:close/>
              </a:path>
              <a:path w="146685" h="471805">
                <a:moveTo>
                  <a:pt x="75438" y="248411"/>
                </a:moveTo>
                <a:lnTo>
                  <a:pt x="75438" y="247650"/>
                </a:lnTo>
                <a:lnTo>
                  <a:pt x="75057" y="248793"/>
                </a:lnTo>
                <a:lnTo>
                  <a:pt x="75438" y="248411"/>
                </a:lnTo>
                <a:close/>
              </a:path>
              <a:path w="146685" h="471805">
                <a:moveTo>
                  <a:pt x="75438" y="248793"/>
                </a:moveTo>
                <a:lnTo>
                  <a:pt x="75438" y="248411"/>
                </a:lnTo>
                <a:lnTo>
                  <a:pt x="75184" y="248920"/>
                </a:lnTo>
                <a:lnTo>
                  <a:pt x="75438" y="248793"/>
                </a:lnTo>
                <a:close/>
              </a:path>
              <a:path w="146685" h="471805">
                <a:moveTo>
                  <a:pt x="146304" y="238506"/>
                </a:moveTo>
                <a:lnTo>
                  <a:pt x="146304" y="233172"/>
                </a:lnTo>
                <a:lnTo>
                  <a:pt x="144018" y="230886"/>
                </a:lnTo>
                <a:lnTo>
                  <a:pt x="141732" y="230886"/>
                </a:lnTo>
                <a:lnTo>
                  <a:pt x="127254" y="231647"/>
                </a:lnTo>
                <a:lnTo>
                  <a:pt x="114327" y="232126"/>
                </a:lnTo>
                <a:lnTo>
                  <a:pt x="100669" y="233238"/>
                </a:lnTo>
                <a:lnTo>
                  <a:pt x="87116" y="235273"/>
                </a:lnTo>
                <a:lnTo>
                  <a:pt x="84956" y="235834"/>
                </a:lnTo>
                <a:lnTo>
                  <a:pt x="87202" y="236416"/>
                </a:lnTo>
                <a:lnTo>
                  <a:pt x="100669" y="238492"/>
                </a:lnTo>
                <a:lnTo>
                  <a:pt x="114370" y="239822"/>
                </a:lnTo>
                <a:lnTo>
                  <a:pt x="127254" y="240792"/>
                </a:lnTo>
                <a:lnTo>
                  <a:pt x="144018" y="240792"/>
                </a:lnTo>
                <a:lnTo>
                  <a:pt x="146304" y="2385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522105" y="2107692"/>
            <a:ext cx="398145" cy="76200"/>
          </a:xfrm>
          <a:custGeom>
            <a:avLst/>
            <a:gdLst/>
            <a:ahLst/>
            <a:cxnLst/>
            <a:rect l="l" t="t" r="r" b="b"/>
            <a:pathLst>
              <a:path w="398144" h="76200">
                <a:moveTo>
                  <a:pt x="76200" y="32765"/>
                </a:moveTo>
                <a:lnTo>
                  <a:pt x="76200" y="0"/>
                </a:lnTo>
                <a:lnTo>
                  <a:pt x="0" y="38099"/>
                </a:lnTo>
                <a:lnTo>
                  <a:pt x="64007" y="70103"/>
                </a:lnTo>
                <a:lnTo>
                  <a:pt x="64007" y="32765"/>
                </a:lnTo>
                <a:lnTo>
                  <a:pt x="76200" y="32765"/>
                </a:lnTo>
                <a:close/>
              </a:path>
              <a:path w="398144" h="76200">
                <a:moveTo>
                  <a:pt x="397763" y="42671"/>
                </a:moveTo>
                <a:lnTo>
                  <a:pt x="397763" y="32765"/>
                </a:lnTo>
                <a:lnTo>
                  <a:pt x="64007" y="32765"/>
                </a:lnTo>
                <a:lnTo>
                  <a:pt x="64007" y="42671"/>
                </a:lnTo>
                <a:lnTo>
                  <a:pt x="397763" y="42671"/>
                </a:lnTo>
                <a:close/>
              </a:path>
              <a:path w="398144" h="76200">
                <a:moveTo>
                  <a:pt x="76200" y="76199"/>
                </a:moveTo>
                <a:lnTo>
                  <a:pt x="76200" y="42671"/>
                </a:lnTo>
                <a:lnTo>
                  <a:pt x="64007" y="42671"/>
                </a:lnTo>
                <a:lnTo>
                  <a:pt x="64007" y="70103"/>
                </a:lnTo>
                <a:lnTo>
                  <a:pt x="76200" y="76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524639" y="1580641"/>
            <a:ext cx="2781935" cy="646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725930" indent="5715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Calibri"/>
                <a:cs typeface="Calibri"/>
              </a:rPr>
              <a:t>Establecimiento </a:t>
            </a:r>
            <a:r>
              <a:rPr dirty="0" sz="1200">
                <a:latin typeface="Calibri"/>
                <a:cs typeface="Calibri"/>
              </a:rPr>
              <a:t> del</a:t>
            </a:r>
            <a:r>
              <a:rPr dirty="0" sz="1200" spc="-5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estado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inicial</a:t>
            </a:r>
            <a:endParaRPr sz="1200">
              <a:latin typeface="Calibri"/>
              <a:cs typeface="Calibri"/>
            </a:endParaRPr>
          </a:p>
          <a:p>
            <a:pPr marL="452755">
              <a:lnSpc>
                <a:spcPct val="100000"/>
              </a:lnSpc>
              <a:spcBef>
                <a:spcPts val="570"/>
              </a:spcBef>
            </a:pPr>
            <a:r>
              <a:rPr dirty="0" sz="1200" spc="-5">
                <a:latin typeface="Calibri"/>
                <a:cs typeface="Calibri"/>
              </a:rPr>
              <a:t>Desviación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típica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del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ruido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de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medida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06629" y="1990598"/>
            <a:ext cx="1762936" cy="66548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8146675" y="1613408"/>
            <a:ext cx="12598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Calibri"/>
                <a:cs typeface="Calibri"/>
              </a:rPr>
              <a:t>Matriz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de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transición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789055" y="2488692"/>
            <a:ext cx="340995" cy="76200"/>
          </a:xfrm>
          <a:custGeom>
            <a:avLst/>
            <a:gdLst/>
            <a:ahLst/>
            <a:cxnLst/>
            <a:rect l="l" t="t" r="r" b="b"/>
            <a:pathLst>
              <a:path w="340995" h="76200">
                <a:moveTo>
                  <a:pt x="76200" y="32765"/>
                </a:moveTo>
                <a:lnTo>
                  <a:pt x="76200" y="0"/>
                </a:lnTo>
                <a:lnTo>
                  <a:pt x="0" y="38100"/>
                </a:lnTo>
                <a:lnTo>
                  <a:pt x="64007" y="70103"/>
                </a:lnTo>
                <a:lnTo>
                  <a:pt x="64007" y="32765"/>
                </a:lnTo>
                <a:lnTo>
                  <a:pt x="76200" y="32765"/>
                </a:lnTo>
                <a:close/>
              </a:path>
              <a:path w="340995" h="76200">
                <a:moveTo>
                  <a:pt x="340613" y="42671"/>
                </a:moveTo>
                <a:lnTo>
                  <a:pt x="340613" y="32765"/>
                </a:lnTo>
                <a:lnTo>
                  <a:pt x="64007" y="32765"/>
                </a:lnTo>
                <a:lnTo>
                  <a:pt x="64007" y="42671"/>
                </a:lnTo>
                <a:lnTo>
                  <a:pt x="340613" y="42671"/>
                </a:lnTo>
                <a:close/>
              </a:path>
              <a:path w="340995" h="76200">
                <a:moveTo>
                  <a:pt x="76200" y="76200"/>
                </a:moveTo>
                <a:lnTo>
                  <a:pt x="76200" y="42671"/>
                </a:lnTo>
                <a:lnTo>
                  <a:pt x="64007" y="42671"/>
                </a:lnTo>
                <a:lnTo>
                  <a:pt x="64007" y="7010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5186305" y="2418841"/>
            <a:ext cx="21647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Calibri"/>
                <a:cs typeface="Calibri"/>
              </a:rPr>
              <a:t>Matriz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de</a:t>
            </a:r>
            <a:r>
              <a:rPr dirty="0" sz="1200" spc="-10">
                <a:latin typeface="Calibri"/>
                <a:cs typeface="Calibri"/>
              </a:rPr>
              <a:t> covarianza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inicial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infinita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897771" y="3022092"/>
            <a:ext cx="424815" cy="76200"/>
          </a:xfrm>
          <a:custGeom>
            <a:avLst/>
            <a:gdLst/>
            <a:ahLst/>
            <a:cxnLst/>
            <a:rect l="l" t="t" r="r" b="b"/>
            <a:pathLst>
              <a:path w="424814" h="76200">
                <a:moveTo>
                  <a:pt x="76200" y="32765"/>
                </a:moveTo>
                <a:lnTo>
                  <a:pt x="76200" y="0"/>
                </a:lnTo>
                <a:lnTo>
                  <a:pt x="0" y="38100"/>
                </a:lnTo>
                <a:lnTo>
                  <a:pt x="64008" y="70104"/>
                </a:lnTo>
                <a:lnTo>
                  <a:pt x="64008" y="32765"/>
                </a:lnTo>
                <a:lnTo>
                  <a:pt x="76200" y="32765"/>
                </a:lnTo>
                <a:close/>
              </a:path>
              <a:path w="424814" h="76200">
                <a:moveTo>
                  <a:pt x="424433" y="42671"/>
                </a:moveTo>
                <a:lnTo>
                  <a:pt x="424433" y="32765"/>
                </a:lnTo>
                <a:lnTo>
                  <a:pt x="64008" y="32765"/>
                </a:lnTo>
                <a:lnTo>
                  <a:pt x="64008" y="42671"/>
                </a:lnTo>
                <a:lnTo>
                  <a:pt x="424433" y="42671"/>
                </a:lnTo>
                <a:close/>
              </a:path>
              <a:path w="424814" h="76200">
                <a:moveTo>
                  <a:pt x="76200" y="76200"/>
                </a:moveTo>
                <a:lnTo>
                  <a:pt x="76200" y="42671"/>
                </a:lnTo>
                <a:lnTo>
                  <a:pt x="64008" y="42671"/>
                </a:lnTo>
                <a:lnTo>
                  <a:pt x="64008" y="70104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8" name="object 18"/>
          <p:cNvGrpSpPr/>
          <p:nvPr/>
        </p:nvGrpSpPr>
        <p:grpSpPr>
          <a:xfrm>
            <a:off x="3746639" y="1969770"/>
            <a:ext cx="4060825" cy="373380"/>
            <a:chOff x="3746639" y="1969770"/>
            <a:chExt cx="4060825" cy="373380"/>
          </a:xfrm>
        </p:grpSpPr>
        <p:sp>
          <p:nvSpPr>
            <p:cNvPr id="19" name="object 19"/>
            <p:cNvSpPr/>
            <p:nvPr/>
          </p:nvSpPr>
          <p:spPr>
            <a:xfrm>
              <a:off x="3746639" y="2266950"/>
              <a:ext cx="4060825" cy="76200"/>
            </a:xfrm>
            <a:custGeom>
              <a:avLst/>
              <a:gdLst/>
              <a:ahLst/>
              <a:cxnLst/>
              <a:rect l="l" t="t" r="r" b="b"/>
              <a:pathLst>
                <a:path w="4060825" h="76200">
                  <a:moveTo>
                    <a:pt x="76200" y="33527"/>
                  </a:moveTo>
                  <a:lnTo>
                    <a:pt x="76200" y="0"/>
                  </a:lnTo>
                  <a:lnTo>
                    <a:pt x="0" y="38099"/>
                  </a:lnTo>
                  <a:lnTo>
                    <a:pt x="63995" y="70097"/>
                  </a:lnTo>
                  <a:lnTo>
                    <a:pt x="63995" y="33527"/>
                  </a:lnTo>
                  <a:lnTo>
                    <a:pt x="76200" y="33527"/>
                  </a:lnTo>
                  <a:close/>
                </a:path>
                <a:path w="4060825" h="76200">
                  <a:moveTo>
                    <a:pt x="4060685" y="42671"/>
                  </a:moveTo>
                  <a:lnTo>
                    <a:pt x="4060685" y="33527"/>
                  </a:lnTo>
                  <a:lnTo>
                    <a:pt x="63995" y="33527"/>
                  </a:lnTo>
                  <a:lnTo>
                    <a:pt x="63995" y="42671"/>
                  </a:lnTo>
                  <a:lnTo>
                    <a:pt x="4060685" y="42671"/>
                  </a:lnTo>
                  <a:close/>
                </a:path>
                <a:path w="4060825" h="76200">
                  <a:moveTo>
                    <a:pt x="76200" y="76199"/>
                  </a:moveTo>
                  <a:lnTo>
                    <a:pt x="76200" y="42671"/>
                  </a:lnTo>
                  <a:lnTo>
                    <a:pt x="63995" y="42671"/>
                  </a:lnTo>
                  <a:lnTo>
                    <a:pt x="63995" y="70097"/>
                  </a:lnTo>
                  <a:lnTo>
                    <a:pt x="76200" y="76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79783" y="1969770"/>
              <a:ext cx="416813" cy="304038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83095" y="2937891"/>
            <a:ext cx="665280" cy="266700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2544203" y="3222498"/>
            <a:ext cx="532765" cy="76200"/>
          </a:xfrm>
          <a:custGeom>
            <a:avLst/>
            <a:gdLst/>
            <a:ahLst/>
            <a:cxnLst/>
            <a:rect l="l" t="t" r="r" b="b"/>
            <a:pathLst>
              <a:path w="532764" h="76200">
                <a:moveTo>
                  <a:pt x="76200" y="33527"/>
                </a:moveTo>
                <a:lnTo>
                  <a:pt x="76200" y="0"/>
                </a:lnTo>
                <a:lnTo>
                  <a:pt x="0" y="38100"/>
                </a:lnTo>
                <a:lnTo>
                  <a:pt x="63245" y="69723"/>
                </a:lnTo>
                <a:lnTo>
                  <a:pt x="63245" y="33527"/>
                </a:lnTo>
                <a:lnTo>
                  <a:pt x="76200" y="33527"/>
                </a:lnTo>
                <a:close/>
              </a:path>
              <a:path w="532764" h="76200">
                <a:moveTo>
                  <a:pt x="532638" y="42672"/>
                </a:moveTo>
                <a:lnTo>
                  <a:pt x="532638" y="33527"/>
                </a:lnTo>
                <a:lnTo>
                  <a:pt x="63245" y="33527"/>
                </a:lnTo>
                <a:lnTo>
                  <a:pt x="63245" y="42672"/>
                </a:lnTo>
                <a:lnTo>
                  <a:pt x="532638" y="42672"/>
                </a:lnTo>
                <a:close/>
              </a:path>
              <a:path w="532764" h="76200">
                <a:moveTo>
                  <a:pt x="76200" y="76200"/>
                </a:moveTo>
                <a:lnTo>
                  <a:pt x="76200" y="42672"/>
                </a:lnTo>
                <a:lnTo>
                  <a:pt x="63245" y="42672"/>
                </a:lnTo>
                <a:lnTo>
                  <a:pt x="63245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3138811" y="2952241"/>
            <a:ext cx="4050029" cy="39370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 indent="240029">
              <a:lnSpc>
                <a:spcPct val="101299"/>
              </a:lnSpc>
              <a:spcBef>
                <a:spcPts val="80"/>
              </a:spcBef>
            </a:pPr>
            <a:r>
              <a:rPr dirty="0" sz="1200" spc="-5">
                <a:latin typeface="Calibri"/>
                <a:cs typeface="Calibri"/>
              </a:rPr>
              <a:t>Matriz</a:t>
            </a:r>
            <a:r>
              <a:rPr dirty="0" sz="1200" spc="-10">
                <a:latin typeface="Calibri"/>
                <a:cs typeface="Calibri"/>
              </a:rPr>
              <a:t> discreta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(escalar) de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la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covarianza</a:t>
            </a:r>
            <a:r>
              <a:rPr dirty="0" sz="1200">
                <a:latin typeface="Calibri"/>
                <a:cs typeface="Calibri"/>
              </a:rPr>
              <a:t> del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ruido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de</a:t>
            </a:r>
            <a:r>
              <a:rPr dirty="0" sz="1200">
                <a:latin typeface="Calibri"/>
                <a:cs typeface="Calibri"/>
              </a:rPr>
              <a:t> medida </a:t>
            </a:r>
            <a:r>
              <a:rPr dirty="0" sz="1200" spc="-254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Matriz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de</a:t>
            </a:r>
            <a:r>
              <a:rPr dirty="0" sz="1200">
                <a:latin typeface="Calibri"/>
                <a:cs typeface="Calibri"/>
              </a:rPr>
              <a:t> medida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24" name="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95079" y="3187340"/>
            <a:ext cx="1064535" cy="200537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3137039" y="3708653"/>
            <a:ext cx="168910" cy="1598930"/>
          </a:xfrm>
          <a:custGeom>
            <a:avLst/>
            <a:gdLst/>
            <a:ahLst/>
            <a:cxnLst/>
            <a:rect l="l" t="t" r="r" b="b"/>
            <a:pathLst>
              <a:path w="168910" h="1598929">
                <a:moveTo>
                  <a:pt x="86868" y="794766"/>
                </a:moveTo>
                <a:lnTo>
                  <a:pt x="86868" y="785622"/>
                </a:lnTo>
                <a:lnTo>
                  <a:pt x="86487" y="784479"/>
                </a:lnTo>
                <a:lnTo>
                  <a:pt x="86106" y="784098"/>
                </a:lnTo>
                <a:lnTo>
                  <a:pt x="86106" y="14477"/>
                </a:lnTo>
                <a:lnTo>
                  <a:pt x="83820" y="12191"/>
                </a:lnTo>
                <a:lnTo>
                  <a:pt x="83820" y="11429"/>
                </a:lnTo>
                <a:lnTo>
                  <a:pt x="83058" y="11429"/>
                </a:lnTo>
                <a:lnTo>
                  <a:pt x="80772" y="9905"/>
                </a:lnTo>
                <a:lnTo>
                  <a:pt x="80010" y="9905"/>
                </a:lnTo>
                <a:lnTo>
                  <a:pt x="76962" y="8381"/>
                </a:lnTo>
                <a:lnTo>
                  <a:pt x="63619" y="4743"/>
                </a:lnTo>
                <a:lnTo>
                  <a:pt x="47282" y="2209"/>
                </a:lnTo>
                <a:lnTo>
                  <a:pt x="30734" y="666"/>
                </a:lnTo>
                <a:lnTo>
                  <a:pt x="16764" y="0"/>
                </a:lnTo>
                <a:lnTo>
                  <a:pt x="762" y="0"/>
                </a:lnTo>
                <a:lnTo>
                  <a:pt x="0" y="9144"/>
                </a:lnTo>
                <a:lnTo>
                  <a:pt x="16764" y="9143"/>
                </a:lnTo>
                <a:lnTo>
                  <a:pt x="30734" y="10110"/>
                </a:lnTo>
                <a:lnTo>
                  <a:pt x="45800" y="11339"/>
                </a:lnTo>
                <a:lnTo>
                  <a:pt x="60960" y="13592"/>
                </a:lnTo>
                <a:lnTo>
                  <a:pt x="73914" y="17525"/>
                </a:lnTo>
                <a:lnTo>
                  <a:pt x="76200" y="18287"/>
                </a:lnTo>
                <a:lnTo>
                  <a:pt x="76200" y="18541"/>
                </a:lnTo>
                <a:lnTo>
                  <a:pt x="76962" y="18795"/>
                </a:lnTo>
                <a:lnTo>
                  <a:pt x="76962" y="18287"/>
                </a:lnTo>
                <a:lnTo>
                  <a:pt x="77724" y="19049"/>
                </a:lnTo>
                <a:lnTo>
                  <a:pt x="77724" y="787908"/>
                </a:lnTo>
                <a:lnTo>
                  <a:pt x="78486" y="788670"/>
                </a:lnTo>
                <a:lnTo>
                  <a:pt x="78486" y="789432"/>
                </a:lnTo>
                <a:lnTo>
                  <a:pt x="79248" y="790194"/>
                </a:lnTo>
                <a:lnTo>
                  <a:pt x="80010" y="791718"/>
                </a:lnTo>
                <a:lnTo>
                  <a:pt x="80772" y="791718"/>
                </a:lnTo>
                <a:lnTo>
                  <a:pt x="80772" y="792480"/>
                </a:lnTo>
                <a:lnTo>
                  <a:pt x="83058" y="793242"/>
                </a:lnTo>
                <a:lnTo>
                  <a:pt x="83058" y="794004"/>
                </a:lnTo>
                <a:lnTo>
                  <a:pt x="83820" y="794004"/>
                </a:lnTo>
                <a:lnTo>
                  <a:pt x="86868" y="794766"/>
                </a:lnTo>
                <a:close/>
              </a:path>
              <a:path w="168910" h="1598929">
                <a:moveTo>
                  <a:pt x="76200" y="1579626"/>
                </a:moveTo>
                <a:lnTo>
                  <a:pt x="30410" y="1587834"/>
                </a:lnTo>
                <a:lnTo>
                  <a:pt x="16764" y="1588770"/>
                </a:lnTo>
                <a:lnTo>
                  <a:pt x="0" y="1588770"/>
                </a:lnTo>
                <a:lnTo>
                  <a:pt x="762" y="1598676"/>
                </a:lnTo>
                <a:lnTo>
                  <a:pt x="16764" y="1597914"/>
                </a:lnTo>
                <a:lnTo>
                  <a:pt x="32202" y="1597425"/>
                </a:lnTo>
                <a:lnTo>
                  <a:pt x="47658" y="1596228"/>
                </a:lnTo>
                <a:lnTo>
                  <a:pt x="62907" y="1593777"/>
                </a:lnTo>
                <a:lnTo>
                  <a:pt x="75438" y="1590187"/>
                </a:lnTo>
                <a:lnTo>
                  <a:pt x="75438" y="1580388"/>
                </a:lnTo>
                <a:lnTo>
                  <a:pt x="76200" y="1579626"/>
                </a:lnTo>
                <a:close/>
              </a:path>
              <a:path w="168910" h="1598929">
                <a:moveTo>
                  <a:pt x="76200" y="18541"/>
                </a:moveTo>
                <a:lnTo>
                  <a:pt x="76200" y="18287"/>
                </a:lnTo>
                <a:lnTo>
                  <a:pt x="75438" y="18287"/>
                </a:lnTo>
                <a:lnTo>
                  <a:pt x="76200" y="18541"/>
                </a:lnTo>
                <a:close/>
              </a:path>
              <a:path w="168910" h="1598929">
                <a:moveTo>
                  <a:pt x="77152" y="1579245"/>
                </a:moveTo>
                <a:lnTo>
                  <a:pt x="75438" y="1580388"/>
                </a:lnTo>
                <a:lnTo>
                  <a:pt x="75438" y="1590187"/>
                </a:lnTo>
                <a:lnTo>
                  <a:pt x="76962" y="1589750"/>
                </a:lnTo>
                <a:lnTo>
                  <a:pt x="76962" y="1579626"/>
                </a:lnTo>
                <a:lnTo>
                  <a:pt x="77152" y="1579245"/>
                </a:lnTo>
                <a:close/>
              </a:path>
              <a:path w="168910" h="1598929">
                <a:moveTo>
                  <a:pt x="77724" y="19049"/>
                </a:moveTo>
                <a:lnTo>
                  <a:pt x="76962" y="18287"/>
                </a:lnTo>
                <a:lnTo>
                  <a:pt x="77266" y="18897"/>
                </a:lnTo>
                <a:lnTo>
                  <a:pt x="77724" y="19049"/>
                </a:lnTo>
                <a:close/>
              </a:path>
              <a:path w="168910" h="1598929">
                <a:moveTo>
                  <a:pt x="77266" y="18897"/>
                </a:moveTo>
                <a:lnTo>
                  <a:pt x="76962" y="18287"/>
                </a:lnTo>
                <a:lnTo>
                  <a:pt x="76962" y="18795"/>
                </a:lnTo>
                <a:lnTo>
                  <a:pt x="77266" y="18897"/>
                </a:lnTo>
                <a:close/>
              </a:path>
              <a:path w="168910" h="1598929">
                <a:moveTo>
                  <a:pt x="77724" y="787146"/>
                </a:moveTo>
                <a:lnTo>
                  <a:pt x="77724" y="19811"/>
                </a:lnTo>
                <a:lnTo>
                  <a:pt x="77266" y="18897"/>
                </a:lnTo>
                <a:lnTo>
                  <a:pt x="76962" y="18795"/>
                </a:lnTo>
                <a:lnTo>
                  <a:pt x="76962" y="786384"/>
                </a:lnTo>
                <a:lnTo>
                  <a:pt x="77724" y="787146"/>
                </a:lnTo>
                <a:close/>
              </a:path>
              <a:path w="168910" h="1598929">
                <a:moveTo>
                  <a:pt x="77724" y="1578102"/>
                </a:moveTo>
                <a:lnTo>
                  <a:pt x="77724" y="811530"/>
                </a:lnTo>
                <a:lnTo>
                  <a:pt x="76962" y="811530"/>
                </a:lnTo>
                <a:lnTo>
                  <a:pt x="76962" y="1579372"/>
                </a:lnTo>
                <a:lnTo>
                  <a:pt x="77152" y="1579245"/>
                </a:lnTo>
                <a:lnTo>
                  <a:pt x="77724" y="1578102"/>
                </a:lnTo>
                <a:close/>
              </a:path>
              <a:path w="168910" h="1598929">
                <a:moveTo>
                  <a:pt x="77397" y="1579081"/>
                </a:moveTo>
                <a:lnTo>
                  <a:pt x="77152" y="1579245"/>
                </a:lnTo>
                <a:lnTo>
                  <a:pt x="76962" y="1579626"/>
                </a:lnTo>
                <a:lnTo>
                  <a:pt x="77343" y="1579245"/>
                </a:lnTo>
                <a:lnTo>
                  <a:pt x="77397" y="1579081"/>
                </a:lnTo>
                <a:close/>
              </a:path>
              <a:path w="168910" h="1598929">
                <a:moveTo>
                  <a:pt x="77343" y="1579245"/>
                </a:moveTo>
                <a:lnTo>
                  <a:pt x="76962" y="1579626"/>
                </a:lnTo>
                <a:lnTo>
                  <a:pt x="76962" y="1580388"/>
                </a:lnTo>
                <a:lnTo>
                  <a:pt x="77343" y="1579245"/>
                </a:lnTo>
                <a:close/>
              </a:path>
              <a:path w="168910" h="1598929">
                <a:moveTo>
                  <a:pt x="77724" y="1578864"/>
                </a:moveTo>
                <a:lnTo>
                  <a:pt x="77343" y="1579245"/>
                </a:lnTo>
                <a:lnTo>
                  <a:pt x="76962" y="1580388"/>
                </a:lnTo>
                <a:lnTo>
                  <a:pt x="77724" y="1578864"/>
                </a:lnTo>
                <a:close/>
              </a:path>
              <a:path w="168910" h="1598929">
                <a:moveTo>
                  <a:pt x="83820" y="1586484"/>
                </a:moveTo>
                <a:lnTo>
                  <a:pt x="83820" y="804672"/>
                </a:lnTo>
                <a:lnTo>
                  <a:pt x="83058" y="804672"/>
                </a:lnTo>
                <a:lnTo>
                  <a:pt x="80772" y="806196"/>
                </a:lnTo>
                <a:lnTo>
                  <a:pt x="78486" y="808482"/>
                </a:lnTo>
                <a:lnTo>
                  <a:pt x="78486" y="809244"/>
                </a:lnTo>
                <a:lnTo>
                  <a:pt x="77724" y="810006"/>
                </a:lnTo>
                <a:lnTo>
                  <a:pt x="77724" y="1578864"/>
                </a:lnTo>
                <a:lnTo>
                  <a:pt x="76962" y="1580388"/>
                </a:lnTo>
                <a:lnTo>
                  <a:pt x="76962" y="1589750"/>
                </a:lnTo>
                <a:lnTo>
                  <a:pt x="77724" y="1589532"/>
                </a:lnTo>
                <a:lnTo>
                  <a:pt x="80010" y="1588770"/>
                </a:lnTo>
                <a:lnTo>
                  <a:pt x="80772" y="1588770"/>
                </a:lnTo>
                <a:lnTo>
                  <a:pt x="80772" y="1588008"/>
                </a:lnTo>
                <a:lnTo>
                  <a:pt x="83058" y="1587246"/>
                </a:lnTo>
                <a:lnTo>
                  <a:pt x="83058" y="1586484"/>
                </a:lnTo>
                <a:lnTo>
                  <a:pt x="83820" y="1586484"/>
                </a:lnTo>
                <a:close/>
              </a:path>
              <a:path w="168910" h="1598929">
                <a:moveTo>
                  <a:pt x="77724" y="1578102"/>
                </a:moveTo>
                <a:lnTo>
                  <a:pt x="77152" y="1579245"/>
                </a:lnTo>
                <a:lnTo>
                  <a:pt x="77397" y="1579081"/>
                </a:lnTo>
                <a:lnTo>
                  <a:pt x="77724" y="1578102"/>
                </a:lnTo>
                <a:close/>
              </a:path>
              <a:path w="168910" h="1598929">
                <a:moveTo>
                  <a:pt x="77724" y="19811"/>
                </a:moveTo>
                <a:lnTo>
                  <a:pt x="77724" y="19049"/>
                </a:lnTo>
                <a:lnTo>
                  <a:pt x="77266" y="18897"/>
                </a:lnTo>
                <a:lnTo>
                  <a:pt x="77724" y="19811"/>
                </a:lnTo>
                <a:close/>
              </a:path>
              <a:path w="168910" h="1598929">
                <a:moveTo>
                  <a:pt x="77724" y="1578864"/>
                </a:moveTo>
                <a:lnTo>
                  <a:pt x="77397" y="1579081"/>
                </a:lnTo>
                <a:lnTo>
                  <a:pt x="77343" y="1579245"/>
                </a:lnTo>
                <a:lnTo>
                  <a:pt x="77724" y="1578864"/>
                </a:lnTo>
                <a:close/>
              </a:path>
              <a:path w="168910" h="1598929">
                <a:moveTo>
                  <a:pt x="77724" y="1578864"/>
                </a:moveTo>
                <a:lnTo>
                  <a:pt x="77724" y="1578102"/>
                </a:lnTo>
                <a:lnTo>
                  <a:pt x="77397" y="1579081"/>
                </a:lnTo>
                <a:lnTo>
                  <a:pt x="77724" y="1578864"/>
                </a:lnTo>
                <a:close/>
              </a:path>
              <a:path w="168910" h="1598929">
                <a:moveTo>
                  <a:pt x="147066" y="803910"/>
                </a:moveTo>
                <a:lnTo>
                  <a:pt x="132304" y="802934"/>
                </a:lnTo>
                <a:lnTo>
                  <a:pt x="116419" y="801589"/>
                </a:lnTo>
                <a:lnTo>
                  <a:pt x="101406" y="799213"/>
                </a:lnTo>
                <a:lnTo>
                  <a:pt x="99629" y="799477"/>
                </a:lnTo>
                <a:lnTo>
                  <a:pt x="86868" y="803148"/>
                </a:lnTo>
                <a:lnTo>
                  <a:pt x="83820" y="803910"/>
                </a:lnTo>
                <a:lnTo>
                  <a:pt x="83820" y="1585722"/>
                </a:lnTo>
                <a:lnTo>
                  <a:pt x="85344" y="1584960"/>
                </a:lnTo>
                <a:lnTo>
                  <a:pt x="85344" y="1584198"/>
                </a:lnTo>
                <a:lnTo>
                  <a:pt x="86106" y="1583436"/>
                </a:lnTo>
                <a:lnTo>
                  <a:pt x="86106" y="813816"/>
                </a:lnTo>
                <a:lnTo>
                  <a:pt x="86868" y="813054"/>
                </a:lnTo>
                <a:lnTo>
                  <a:pt x="86868" y="813307"/>
                </a:lnTo>
                <a:lnTo>
                  <a:pt x="88392" y="812292"/>
                </a:lnTo>
                <a:lnTo>
                  <a:pt x="88392" y="812546"/>
                </a:lnTo>
                <a:lnTo>
                  <a:pt x="89916" y="811530"/>
                </a:lnTo>
                <a:lnTo>
                  <a:pt x="104183" y="808190"/>
                </a:lnTo>
                <a:lnTo>
                  <a:pt x="118276" y="806134"/>
                </a:lnTo>
                <a:lnTo>
                  <a:pt x="132304" y="804885"/>
                </a:lnTo>
                <a:lnTo>
                  <a:pt x="147066" y="803910"/>
                </a:lnTo>
                <a:close/>
              </a:path>
              <a:path w="168910" h="1598929">
                <a:moveTo>
                  <a:pt x="86868" y="784606"/>
                </a:moveTo>
                <a:lnTo>
                  <a:pt x="86868" y="16763"/>
                </a:lnTo>
                <a:lnTo>
                  <a:pt x="86106" y="15239"/>
                </a:lnTo>
                <a:lnTo>
                  <a:pt x="86106" y="783336"/>
                </a:lnTo>
                <a:lnTo>
                  <a:pt x="86677" y="784479"/>
                </a:lnTo>
                <a:lnTo>
                  <a:pt x="86868" y="784606"/>
                </a:lnTo>
                <a:close/>
              </a:path>
              <a:path w="168910" h="1598929">
                <a:moveTo>
                  <a:pt x="86677" y="784479"/>
                </a:moveTo>
                <a:lnTo>
                  <a:pt x="86106" y="783336"/>
                </a:lnTo>
                <a:lnTo>
                  <a:pt x="86432" y="784315"/>
                </a:lnTo>
                <a:lnTo>
                  <a:pt x="86677" y="784479"/>
                </a:lnTo>
                <a:close/>
              </a:path>
              <a:path w="168910" h="1598929">
                <a:moveTo>
                  <a:pt x="86432" y="784315"/>
                </a:moveTo>
                <a:lnTo>
                  <a:pt x="86106" y="783336"/>
                </a:lnTo>
                <a:lnTo>
                  <a:pt x="86106" y="784098"/>
                </a:lnTo>
                <a:lnTo>
                  <a:pt x="86432" y="784315"/>
                </a:lnTo>
                <a:close/>
              </a:path>
              <a:path w="168910" h="1598929">
                <a:moveTo>
                  <a:pt x="86487" y="784479"/>
                </a:moveTo>
                <a:lnTo>
                  <a:pt x="86432" y="784315"/>
                </a:lnTo>
                <a:lnTo>
                  <a:pt x="86106" y="784098"/>
                </a:lnTo>
                <a:lnTo>
                  <a:pt x="86487" y="784479"/>
                </a:lnTo>
                <a:close/>
              </a:path>
              <a:path w="168910" h="1598929">
                <a:moveTo>
                  <a:pt x="86868" y="813054"/>
                </a:moveTo>
                <a:lnTo>
                  <a:pt x="86106" y="813816"/>
                </a:lnTo>
                <a:lnTo>
                  <a:pt x="86677" y="813435"/>
                </a:lnTo>
                <a:lnTo>
                  <a:pt x="86868" y="813054"/>
                </a:lnTo>
                <a:close/>
              </a:path>
              <a:path w="168910" h="1598929">
                <a:moveTo>
                  <a:pt x="86677" y="813435"/>
                </a:moveTo>
                <a:lnTo>
                  <a:pt x="86106" y="813816"/>
                </a:lnTo>
                <a:lnTo>
                  <a:pt x="86106" y="814578"/>
                </a:lnTo>
                <a:lnTo>
                  <a:pt x="86677" y="813435"/>
                </a:lnTo>
                <a:close/>
              </a:path>
              <a:path w="168910" h="1598929">
                <a:moveTo>
                  <a:pt x="86868" y="1581912"/>
                </a:moveTo>
                <a:lnTo>
                  <a:pt x="86868" y="813307"/>
                </a:lnTo>
                <a:lnTo>
                  <a:pt x="86677" y="813435"/>
                </a:lnTo>
                <a:lnTo>
                  <a:pt x="86106" y="814578"/>
                </a:lnTo>
                <a:lnTo>
                  <a:pt x="86106" y="1582674"/>
                </a:lnTo>
                <a:lnTo>
                  <a:pt x="86868" y="1581912"/>
                </a:lnTo>
                <a:close/>
              </a:path>
              <a:path w="168910" h="1598929">
                <a:moveTo>
                  <a:pt x="86868" y="784860"/>
                </a:moveTo>
                <a:lnTo>
                  <a:pt x="86677" y="784479"/>
                </a:lnTo>
                <a:lnTo>
                  <a:pt x="86432" y="784315"/>
                </a:lnTo>
                <a:lnTo>
                  <a:pt x="86487" y="784479"/>
                </a:lnTo>
                <a:lnTo>
                  <a:pt x="86868" y="784860"/>
                </a:lnTo>
                <a:close/>
              </a:path>
              <a:path w="168910" h="1598929">
                <a:moveTo>
                  <a:pt x="86868" y="785622"/>
                </a:moveTo>
                <a:lnTo>
                  <a:pt x="86868" y="784860"/>
                </a:lnTo>
                <a:lnTo>
                  <a:pt x="86487" y="784479"/>
                </a:lnTo>
                <a:lnTo>
                  <a:pt x="86868" y="785622"/>
                </a:lnTo>
                <a:close/>
              </a:path>
              <a:path w="168910" h="1598929">
                <a:moveTo>
                  <a:pt x="88392" y="795239"/>
                </a:moveTo>
                <a:lnTo>
                  <a:pt x="88392" y="785622"/>
                </a:lnTo>
                <a:lnTo>
                  <a:pt x="86677" y="784479"/>
                </a:lnTo>
                <a:lnTo>
                  <a:pt x="86868" y="784860"/>
                </a:lnTo>
                <a:lnTo>
                  <a:pt x="86868" y="794766"/>
                </a:lnTo>
                <a:lnTo>
                  <a:pt x="88392" y="795239"/>
                </a:lnTo>
                <a:close/>
              </a:path>
              <a:path w="168910" h="1598929">
                <a:moveTo>
                  <a:pt x="86868" y="813307"/>
                </a:moveTo>
                <a:lnTo>
                  <a:pt x="86868" y="813054"/>
                </a:lnTo>
                <a:lnTo>
                  <a:pt x="86677" y="813435"/>
                </a:lnTo>
                <a:lnTo>
                  <a:pt x="86868" y="813307"/>
                </a:lnTo>
                <a:close/>
              </a:path>
              <a:path w="168910" h="1598929">
                <a:moveTo>
                  <a:pt x="163830" y="794004"/>
                </a:moveTo>
                <a:lnTo>
                  <a:pt x="147066" y="794004"/>
                </a:lnTo>
                <a:lnTo>
                  <a:pt x="133958" y="793313"/>
                </a:lnTo>
                <a:lnTo>
                  <a:pt x="118538" y="791870"/>
                </a:lnTo>
                <a:lnTo>
                  <a:pt x="103285" y="789589"/>
                </a:lnTo>
                <a:lnTo>
                  <a:pt x="90678" y="786384"/>
                </a:lnTo>
                <a:lnTo>
                  <a:pt x="87630" y="784860"/>
                </a:lnTo>
                <a:lnTo>
                  <a:pt x="88392" y="785622"/>
                </a:lnTo>
                <a:lnTo>
                  <a:pt x="88392" y="795239"/>
                </a:lnTo>
                <a:lnTo>
                  <a:pt x="100951" y="799141"/>
                </a:lnTo>
                <a:lnTo>
                  <a:pt x="101406" y="799213"/>
                </a:lnTo>
                <a:lnTo>
                  <a:pt x="116514" y="796976"/>
                </a:lnTo>
                <a:lnTo>
                  <a:pt x="133482" y="795479"/>
                </a:lnTo>
                <a:lnTo>
                  <a:pt x="147066" y="794766"/>
                </a:lnTo>
                <a:lnTo>
                  <a:pt x="163830" y="794004"/>
                </a:lnTo>
                <a:close/>
              </a:path>
              <a:path w="168910" h="1598929">
                <a:moveTo>
                  <a:pt x="88392" y="812546"/>
                </a:moveTo>
                <a:lnTo>
                  <a:pt x="88392" y="812292"/>
                </a:lnTo>
                <a:lnTo>
                  <a:pt x="87630" y="813054"/>
                </a:lnTo>
                <a:lnTo>
                  <a:pt x="88392" y="812546"/>
                </a:lnTo>
                <a:close/>
              </a:path>
              <a:path w="168910" h="1598929">
                <a:moveTo>
                  <a:pt x="168402" y="801624"/>
                </a:moveTo>
                <a:lnTo>
                  <a:pt x="168402" y="796290"/>
                </a:lnTo>
                <a:lnTo>
                  <a:pt x="166116" y="794004"/>
                </a:lnTo>
                <a:lnTo>
                  <a:pt x="163830" y="794004"/>
                </a:lnTo>
                <a:lnTo>
                  <a:pt x="147066" y="794766"/>
                </a:lnTo>
                <a:lnTo>
                  <a:pt x="133482" y="795479"/>
                </a:lnTo>
                <a:lnTo>
                  <a:pt x="116419" y="796985"/>
                </a:lnTo>
                <a:lnTo>
                  <a:pt x="101406" y="799213"/>
                </a:lnTo>
                <a:lnTo>
                  <a:pt x="116514" y="801604"/>
                </a:lnTo>
                <a:lnTo>
                  <a:pt x="132304" y="802934"/>
                </a:lnTo>
                <a:lnTo>
                  <a:pt x="147066" y="803910"/>
                </a:lnTo>
                <a:lnTo>
                  <a:pt x="166116" y="803910"/>
                </a:lnTo>
                <a:lnTo>
                  <a:pt x="168402" y="801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6" name="object 2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555333" y="3794490"/>
            <a:ext cx="1795999" cy="1396869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5539873" y="4117340"/>
            <a:ext cx="12954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35890" marR="162560" indent="-127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Calibri"/>
                <a:cs typeface="Calibri"/>
              </a:rPr>
              <a:t>Matriz </a:t>
            </a:r>
            <a:r>
              <a:rPr dirty="0" sz="1200" spc="-10">
                <a:latin typeface="Calibri"/>
                <a:cs typeface="Calibri"/>
              </a:rPr>
              <a:t>discreta </a:t>
            </a:r>
            <a:r>
              <a:rPr dirty="0" sz="1200" spc="-5">
                <a:latin typeface="Calibri"/>
                <a:cs typeface="Calibri"/>
              </a:rPr>
              <a:t> de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la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covarianza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del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ruido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de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proceso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75905" y="3977425"/>
            <a:ext cx="2461235" cy="23319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767973" y="721106"/>
            <a:ext cx="8432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Calibri"/>
                <a:cs typeface="Calibri"/>
              </a:rPr>
              <a:t>f</a:t>
            </a:r>
            <a:r>
              <a:rPr dirty="0" sz="1200" spc="-5">
                <a:latin typeface="Calibri"/>
                <a:cs typeface="Calibri"/>
              </a:rPr>
              <a:t>o</a:t>
            </a:r>
            <a:r>
              <a:rPr dirty="0" sz="1200">
                <a:latin typeface="Calibri"/>
                <a:cs typeface="Calibri"/>
              </a:rPr>
              <a:t>r </a:t>
            </a:r>
            <a:r>
              <a:rPr dirty="0" sz="1200" spc="-5">
                <a:latin typeface="Calibri"/>
                <a:cs typeface="Calibri"/>
              </a:rPr>
              <a:t>T=0:TS:20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82373" y="903985"/>
            <a:ext cx="1628775" cy="2585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8735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</a:rPr>
              <a:t>PHIP=PHI*P; 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PHIPPHIT=PHIP*PHIT; 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M=PHIPPHIT+Q; 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HM=HMAT*M; 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HMHT=HM*HT; 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5">
                <a:latin typeface="Calibri"/>
                <a:cs typeface="Calibri"/>
              </a:rPr>
              <a:t>HMHTR=HMHT+RMAT; 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HMHTRINV=i</a:t>
            </a:r>
            <a:r>
              <a:rPr dirty="0" sz="1200" spc="-20">
                <a:latin typeface="Calibri"/>
                <a:cs typeface="Calibri"/>
              </a:rPr>
              <a:t>n</a:t>
            </a:r>
            <a:r>
              <a:rPr dirty="0" sz="1200" spc="-5">
                <a:latin typeface="Calibri"/>
                <a:cs typeface="Calibri"/>
              </a:rPr>
              <a:t>v</a:t>
            </a:r>
            <a:r>
              <a:rPr dirty="0" sz="1200">
                <a:latin typeface="Calibri"/>
                <a:cs typeface="Calibri"/>
              </a:rPr>
              <a:t>(HMHTR);  </a:t>
            </a:r>
            <a:r>
              <a:rPr dirty="0" sz="1200" spc="-10">
                <a:latin typeface="Calibri"/>
                <a:cs typeface="Calibri"/>
              </a:rPr>
              <a:t>MHT=M*HT; </a:t>
            </a:r>
            <a:r>
              <a:rPr dirty="0" sz="1200" spc="-5">
                <a:latin typeface="Calibri"/>
                <a:cs typeface="Calibri"/>
              </a:rPr>
              <a:t> K=MHT*HMHTRINV; 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KH=K*HMAT; 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IKH=IDNP‐KH;</a:t>
            </a:r>
            <a:endParaRPr sz="12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P=IKH*M; 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XNOISE=SIGNOISE*randn;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X=sin(T);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82373" y="3464305"/>
            <a:ext cx="231013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407795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Calibri"/>
                <a:cs typeface="Calibri"/>
              </a:rPr>
              <a:t>XD=cos(T); 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XDD=‐sin(T); 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15">
                <a:latin typeface="Calibri"/>
                <a:cs typeface="Calibri"/>
              </a:rPr>
              <a:t>X</a:t>
            </a:r>
            <a:r>
              <a:rPr dirty="0" sz="1200">
                <a:latin typeface="Calibri"/>
                <a:cs typeface="Calibri"/>
              </a:rPr>
              <a:t>S=X+XNOISE;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RES=XS‐XH‐TS*XDH‐.5*TS*TS*XDDH;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82373" y="4195826"/>
            <a:ext cx="2866390" cy="2219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Calibri"/>
                <a:cs typeface="Calibri"/>
              </a:rPr>
              <a:t>XH=XH+XDH*TS+.5*TS*TS*XDDH+K(1,1)*RES; </a:t>
            </a:r>
            <a:r>
              <a:rPr dirty="0" sz="1200" spc="-26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XDH=XDH+XDDH*TS+K(2,1)*RES; 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XDDH=XDDH+K(3,1)*RES;</a:t>
            </a:r>
            <a:endParaRPr sz="1200">
              <a:latin typeface="Calibri"/>
              <a:cs typeface="Calibri"/>
            </a:endParaRPr>
          </a:p>
          <a:p>
            <a:pPr marL="12700" marR="1228725">
              <a:lnSpc>
                <a:spcPct val="100000"/>
              </a:lnSpc>
            </a:pPr>
            <a:r>
              <a:rPr dirty="0" sz="1200" spc="-10">
                <a:latin typeface="Calibri"/>
                <a:cs typeface="Calibri"/>
              </a:rPr>
              <a:t>count=count+1; 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ArrayT(count)=T; </a:t>
            </a:r>
            <a:r>
              <a:rPr dirty="0" sz="1200" spc="-5">
                <a:latin typeface="Calibri"/>
                <a:cs typeface="Calibri"/>
              </a:rPr>
              <a:t> ArrayX(count)=X; 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ArrayXS(count)=XS; </a:t>
            </a:r>
            <a:r>
              <a:rPr dirty="0" sz="1200" spc="-5">
                <a:latin typeface="Calibri"/>
                <a:cs typeface="Calibri"/>
              </a:rPr>
              <a:t> ArrayXH(count)=XH; 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ArrayXD(count)=XD; </a:t>
            </a:r>
            <a:r>
              <a:rPr dirty="0" sz="1200" spc="-5">
                <a:latin typeface="Calibri"/>
                <a:cs typeface="Calibri"/>
              </a:rPr>
              <a:t> ArrayXDH(count)=XDH; 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ArrayXDD(count)=XDD; </a:t>
            </a:r>
            <a:r>
              <a:rPr dirty="0" sz="1200">
                <a:latin typeface="Calibri"/>
                <a:cs typeface="Calibri"/>
              </a:rPr>
              <a:t> Ar</a:t>
            </a:r>
            <a:r>
              <a:rPr dirty="0" sz="1200" spc="-25">
                <a:latin typeface="Calibri"/>
                <a:cs typeface="Calibri"/>
              </a:rPr>
              <a:t>ra</a:t>
            </a:r>
            <a:r>
              <a:rPr dirty="0" sz="1200">
                <a:latin typeface="Calibri"/>
                <a:cs typeface="Calibri"/>
              </a:rPr>
              <a:t>yXDDH(</a:t>
            </a:r>
            <a:r>
              <a:rPr dirty="0" sz="1200" spc="-10">
                <a:latin typeface="Calibri"/>
                <a:cs typeface="Calibri"/>
              </a:rPr>
              <a:t>c</a:t>
            </a:r>
            <a:r>
              <a:rPr dirty="0" sz="1200" spc="-5">
                <a:latin typeface="Calibri"/>
                <a:cs typeface="Calibri"/>
              </a:rPr>
              <a:t>ou</a:t>
            </a:r>
            <a:r>
              <a:rPr dirty="0" sz="1200" spc="-15">
                <a:latin typeface="Calibri"/>
                <a:cs typeface="Calibri"/>
              </a:rPr>
              <a:t>n</a:t>
            </a:r>
            <a:r>
              <a:rPr dirty="0" sz="1200">
                <a:latin typeface="Calibri"/>
                <a:cs typeface="Calibri"/>
              </a:rPr>
              <a:t>t)=XDDH;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67973" y="6390385"/>
            <a:ext cx="2622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</a:rPr>
              <a:t>end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56623" y="6699516"/>
            <a:ext cx="9525" cy="293370"/>
          </a:xfrm>
          <a:custGeom>
            <a:avLst/>
            <a:gdLst/>
            <a:ahLst/>
            <a:cxnLst/>
            <a:rect l="l" t="t" r="r" b="b"/>
            <a:pathLst>
              <a:path w="9525" h="293370">
                <a:moveTo>
                  <a:pt x="9144" y="266700"/>
                </a:moveTo>
                <a:lnTo>
                  <a:pt x="0" y="266700"/>
                </a:lnTo>
                <a:lnTo>
                  <a:pt x="0" y="293370"/>
                </a:lnTo>
                <a:lnTo>
                  <a:pt x="9144" y="293370"/>
                </a:lnTo>
                <a:lnTo>
                  <a:pt x="9144" y="266700"/>
                </a:lnTo>
                <a:close/>
              </a:path>
              <a:path w="9525" h="293370">
                <a:moveTo>
                  <a:pt x="9144" y="199644"/>
                </a:moveTo>
                <a:lnTo>
                  <a:pt x="0" y="199644"/>
                </a:lnTo>
                <a:lnTo>
                  <a:pt x="0" y="237744"/>
                </a:lnTo>
                <a:lnTo>
                  <a:pt x="9144" y="237744"/>
                </a:lnTo>
                <a:lnTo>
                  <a:pt x="9144" y="199644"/>
                </a:lnTo>
                <a:close/>
              </a:path>
              <a:path w="9525" h="293370">
                <a:moveTo>
                  <a:pt x="9144" y="133350"/>
                </a:moveTo>
                <a:lnTo>
                  <a:pt x="0" y="133350"/>
                </a:lnTo>
                <a:lnTo>
                  <a:pt x="0" y="171450"/>
                </a:lnTo>
                <a:lnTo>
                  <a:pt x="9144" y="171450"/>
                </a:lnTo>
                <a:lnTo>
                  <a:pt x="9144" y="133350"/>
                </a:lnTo>
                <a:close/>
              </a:path>
              <a:path w="9525" h="293370">
                <a:moveTo>
                  <a:pt x="9144" y="66294"/>
                </a:moveTo>
                <a:lnTo>
                  <a:pt x="0" y="66294"/>
                </a:lnTo>
                <a:lnTo>
                  <a:pt x="0" y="104394"/>
                </a:lnTo>
                <a:lnTo>
                  <a:pt x="9144" y="104394"/>
                </a:lnTo>
                <a:lnTo>
                  <a:pt x="9144" y="66294"/>
                </a:lnTo>
                <a:close/>
              </a:path>
              <a:path w="9525" h="293370">
                <a:moveTo>
                  <a:pt x="9144" y="0"/>
                </a:moveTo>
                <a:lnTo>
                  <a:pt x="0" y="0"/>
                </a:lnTo>
                <a:lnTo>
                  <a:pt x="0" y="38100"/>
                </a:lnTo>
                <a:lnTo>
                  <a:pt x="9144" y="38100"/>
                </a:lnTo>
                <a:lnTo>
                  <a:pt x="91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019691" y="451115"/>
            <a:ext cx="9525" cy="293370"/>
          </a:xfrm>
          <a:custGeom>
            <a:avLst/>
            <a:gdLst/>
            <a:ahLst/>
            <a:cxnLst/>
            <a:rect l="l" t="t" r="r" b="b"/>
            <a:pathLst>
              <a:path w="9525" h="293370">
                <a:moveTo>
                  <a:pt x="9144" y="266700"/>
                </a:moveTo>
                <a:lnTo>
                  <a:pt x="0" y="266700"/>
                </a:lnTo>
                <a:lnTo>
                  <a:pt x="0" y="293370"/>
                </a:lnTo>
                <a:lnTo>
                  <a:pt x="9144" y="293370"/>
                </a:lnTo>
                <a:lnTo>
                  <a:pt x="9144" y="266700"/>
                </a:lnTo>
                <a:close/>
              </a:path>
              <a:path w="9525" h="293370">
                <a:moveTo>
                  <a:pt x="9144" y="199644"/>
                </a:moveTo>
                <a:lnTo>
                  <a:pt x="0" y="199644"/>
                </a:lnTo>
                <a:lnTo>
                  <a:pt x="0" y="237744"/>
                </a:lnTo>
                <a:lnTo>
                  <a:pt x="9144" y="237744"/>
                </a:lnTo>
                <a:lnTo>
                  <a:pt x="9144" y="199644"/>
                </a:lnTo>
                <a:close/>
              </a:path>
              <a:path w="9525" h="293370">
                <a:moveTo>
                  <a:pt x="9144" y="133350"/>
                </a:moveTo>
                <a:lnTo>
                  <a:pt x="0" y="133350"/>
                </a:lnTo>
                <a:lnTo>
                  <a:pt x="0" y="171450"/>
                </a:lnTo>
                <a:lnTo>
                  <a:pt x="9144" y="171450"/>
                </a:lnTo>
                <a:lnTo>
                  <a:pt x="9144" y="133350"/>
                </a:lnTo>
                <a:close/>
              </a:path>
              <a:path w="9525" h="293370">
                <a:moveTo>
                  <a:pt x="9144" y="66294"/>
                </a:moveTo>
                <a:lnTo>
                  <a:pt x="0" y="66294"/>
                </a:lnTo>
                <a:lnTo>
                  <a:pt x="0" y="104394"/>
                </a:lnTo>
                <a:lnTo>
                  <a:pt x="9144" y="104394"/>
                </a:lnTo>
                <a:lnTo>
                  <a:pt x="9144" y="66294"/>
                </a:lnTo>
                <a:close/>
              </a:path>
              <a:path w="9525" h="293370">
                <a:moveTo>
                  <a:pt x="9144" y="0"/>
                </a:moveTo>
                <a:lnTo>
                  <a:pt x="0" y="0"/>
                </a:lnTo>
                <a:lnTo>
                  <a:pt x="0" y="38100"/>
                </a:lnTo>
                <a:lnTo>
                  <a:pt x="9144" y="38100"/>
                </a:lnTo>
                <a:lnTo>
                  <a:pt x="91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296809" y="6401561"/>
            <a:ext cx="347980" cy="234950"/>
          </a:xfrm>
          <a:custGeom>
            <a:avLst/>
            <a:gdLst/>
            <a:ahLst/>
            <a:cxnLst/>
            <a:rect l="l" t="t" r="r" b="b"/>
            <a:pathLst>
              <a:path w="347980" h="234950">
                <a:moveTo>
                  <a:pt x="347472" y="117348"/>
                </a:moveTo>
                <a:lnTo>
                  <a:pt x="230124" y="0"/>
                </a:lnTo>
                <a:lnTo>
                  <a:pt x="230124" y="58674"/>
                </a:lnTo>
                <a:lnTo>
                  <a:pt x="0" y="58674"/>
                </a:lnTo>
                <a:lnTo>
                  <a:pt x="0" y="176022"/>
                </a:lnTo>
                <a:lnTo>
                  <a:pt x="230124" y="176022"/>
                </a:lnTo>
                <a:lnTo>
                  <a:pt x="230124" y="234696"/>
                </a:lnTo>
                <a:lnTo>
                  <a:pt x="347472" y="117348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286903" y="719327"/>
            <a:ext cx="346710" cy="234950"/>
          </a:xfrm>
          <a:custGeom>
            <a:avLst/>
            <a:gdLst/>
            <a:ahLst/>
            <a:cxnLst/>
            <a:rect l="l" t="t" r="r" b="b"/>
            <a:pathLst>
              <a:path w="346710" h="234950">
                <a:moveTo>
                  <a:pt x="346710" y="117348"/>
                </a:moveTo>
                <a:lnTo>
                  <a:pt x="230124" y="0"/>
                </a:lnTo>
                <a:lnTo>
                  <a:pt x="230124" y="58674"/>
                </a:lnTo>
                <a:lnTo>
                  <a:pt x="0" y="58674"/>
                </a:lnTo>
                <a:lnTo>
                  <a:pt x="0" y="176022"/>
                </a:lnTo>
                <a:lnTo>
                  <a:pt x="230124" y="176022"/>
                </a:lnTo>
                <a:lnTo>
                  <a:pt x="230124" y="234696"/>
                </a:lnTo>
                <a:lnTo>
                  <a:pt x="346710" y="117348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345571" y="943355"/>
            <a:ext cx="255270" cy="2110740"/>
          </a:xfrm>
          <a:custGeom>
            <a:avLst/>
            <a:gdLst/>
            <a:ahLst/>
            <a:cxnLst/>
            <a:rect l="l" t="t" r="r" b="b"/>
            <a:pathLst>
              <a:path w="255270" h="2110740">
                <a:moveTo>
                  <a:pt x="130302" y="1044427"/>
                </a:moveTo>
                <a:lnTo>
                  <a:pt x="130302" y="1034796"/>
                </a:lnTo>
                <a:lnTo>
                  <a:pt x="129540" y="1034034"/>
                </a:lnTo>
                <a:lnTo>
                  <a:pt x="129539" y="22097"/>
                </a:lnTo>
                <a:lnTo>
                  <a:pt x="128778" y="21335"/>
                </a:lnTo>
                <a:lnTo>
                  <a:pt x="128778" y="20573"/>
                </a:lnTo>
                <a:lnTo>
                  <a:pt x="125730" y="17525"/>
                </a:lnTo>
                <a:lnTo>
                  <a:pt x="101520" y="8449"/>
                </a:lnTo>
                <a:lnTo>
                  <a:pt x="70718" y="3443"/>
                </a:lnTo>
                <a:lnTo>
                  <a:pt x="39228" y="1097"/>
                </a:lnTo>
                <a:lnTo>
                  <a:pt x="12954" y="0"/>
                </a:lnTo>
                <a:lnTo>
                  <a:pt x="0" y="0"/>
                </a:lnTo>
                <a:lnTo>
                  <a:pt x="0" y="9144"/>
                </a:lnTo>
                <a:lnTo>
                  <a:pt x="12954" y="9905"/>
                </a:lnTo>
                <a:lnTo>
                  <a:pt x="25146" y="9905"/>
                </a:lnTo>
                <a:lnTo>
                  <a:pt x="39228" y="10843"/>
                </a:lnTo>
                <a:lnTo>
                  <a:pt x="52325" y="11606"/>
                </a:lnTo>
                <a:lnTo>
                  <a:pt x="66035" y="12700"/>
                </a:lnTo>
                <a:lnTo>
                  <a:pt x="79248" y="14477"/>
                </a:lnTo>
                <a:lnTo>
                  <a:pt x="87630" y="15239"/>
                </a:lnTo>
                <a:lnTo>
                  <a:pt x="96012" y="16763"/>
                </a:lnTo>
                <a:lnTo>
                  <a:pt x="101219" y="17589"/>
                </a:lnTo>
                <a:lnTo>
                  <a:pt x="114058" y="21678"/>
                </a:lnTo>
                <a:lnTo>
                  <a:pt x="118872" y="24383"/>
                </a:lnTo>
                <a:lnTo>
                  <a:pt x="120396" y="25907"/>
                </a:lnTo>
                <a:lnTo>
                  <a:pt x="120396" y="25145"/>
                </a:lnTo>
                <a:lnTo>
                  <a:pt x="121157" y="25907"/>
                </a:lnTo>
                <a:lnTo>
                  <a:pt x="121158" y="1037844"/>
                </a:lnTo>
                <a:lnTo>
                  <a:pt x="121920" y="1038606"/>
                </a:lnTo>
                <a:lnTo>
                  <a:pt x="121920" y="1039368"/>
                </a:lnTo>
                <a:lnTo>
                  <a:pt x="124968" y="1042416"/>
                </a:lnTo>
                <a:lnTo>
                  <a:pt x="130302" y="1044427"/>
                </a:lnTo>
                <a:close/>
              </a:path>
              <a:path w="255270" h="2110740">
                <a:moveTo>
                  <a:pt x="121158" y="2084070"/>
                </a:moveTo>
                <a:lnTo>
                  <a:pt x="119634" y="2085594"/>
                </a:lnTo>
                <a:lnTo>
                  <a:pt x="115989" y="2089162"/>
                </a:lnTo>
                <a:lnTo>
                  <a:pt x="100723" y="2092147"/>
                </a:lnTo>
                <a:lnTo>
                  <a:pt x="96012" y="2093214"/>
                </a:lnTo>
                <a:lnTo>
                  <a:pt x="52306" y="2098986"/>
                </a:lnTo>
                <a:lnTo>
                  <a:pt x="25146" y="2100834"/>
                </a:lnTo>
                <a:lnTo>
                  <a:pt x="0" y="2100834"/>
                </a:lnTo>
                <a:lnTo>
                  <a:pt x="0" y="2110740"/>
                </a:lnTo>
                <a:lnTo>
                  <a:pt x="12954" y="2109978"/>
                </a:lnTo>
                <a:lnTo>
                  <a:pt x="38551" y="2109142"/>
                </a:lnTo>
                <a:lnTo>
                  <a:pt x="71094" y="2106753"/>
                </a:lnTo>
                <a:lnTo>
                  <a:pt x="102736" y="2101596"/>
                </a:lnTo>
                <a:lnTo>
                  <a:pt x="120396" y="2094573"/>
                </a:lnTo>
                <a:lnTo>
                  <a:pt x="120396" y="2085594"/>
                </a:lnTo>
                <a:lnTo>
                  <a:pt x="121158" y="2084070"/>
                </a:lnTo>
                <a:close/>
              </a:path>
              <a:path w="255270" h="2110740">
                <a:moveTo>
                  <a:pt x="120777" y="25907"/>
                </a:moveTo>
                <a:lnTo>
                  <a:pt x="120396" y="25145"/>
                </a:lnTo>
                <a:lnTo>
                  <a:pt x="120396" y="25907"/>
                </a:lnTo>
                <a:lnTo>
                  <a:pt x="120777" y="25907"/>
                </a:lnTo>
                <a:close/>
              </a:path>
              <a:path w="255270" h="2110740">
                <a:moveTo>
                  <a:pt x="121157" y="26669"/>
                </a:moveTo>
                <a:lnTo>
                  <a:pt x="120777" y="25907"/>
                </a:lnTo>
                <a:lnTo>
                  <a:pt x="120396" y="25907"/>
                </a:lnTo>
                <a:lnTo>
                  <a:pt x="121157" y="26669"/>
                </a:lnTo>
                <a:close/>
              </a:path>
              <a:path w="255270" h="2110740">
                <a:moveTo>
                  <a:pt x="121158" y="1036319"/>
                </a:moveTo>
                <a:lnTo>
                  <a:pt x="121157" y="26669"/>
                </a:lnTo>
                <a:lnTo>
                  <a:pt x="120396" y="25907"/>
                </a:lnTo>
                <a:lnTo>
                  <a:pt x="120396" y="1036319"/>
                </a:lnTo>
                <a:lnTo>
                  <a:pt x="121158" y="1036319"/>
                </a:lnTo>
                <a:close/>
              </a:path>
              <a:path w="255270" h="2110740">
                <a:moveTo>
                  <a:pt x="121158" y="2084070"/>
                </a:moveTo>
                <a:lnTo>
                  <a:pt x="121158" y="1073658"/>
                </a:lnTo>
                <a:lnTo>
                  <a:pt x="120396" y="1074420"/>
                </a:lnTo>
                <a:lnTo>
                  <a:pt x="120396" y="2084832"/>
                </a:lnTo>
                <a:lnTo>
                  <a:pt x="121158" y="2084070"/>
                </a:lnTo>
                <a:close/>
              </a:path>
              <a:path w="255270" h="2110740">
                <a:moveTo>
                  <a:pt x="237744" y="1059942"/>
                </a:moveTo>
                <a:lnTo>
                  <a:pt x="211350" y="1058826"/>
                </a:lnTo>
                <a:lnTo>
                  <a:pt x="179965" y="1056546"/>
                </a:lnTo>
                <a:lnTo>
                  <a:pt x="172448" y="1055330"/>
                </a:lnTo>
                <a:lnTo>
                  <a:pt x="147573" y="1059429"/>
                </a:lnTo>
                <a:lnTo>
                  <a:pt x="124968" y="1068324"/>
                </a:lnTo>
                <a:lnTo>
                  <a:pt x="123444" y="1069086"/>
                </a:lnTo>
                <a:lnTo>
                  <a:pt x="123444" y="1069848"/>
                </a:lnTo>
                <a:lnTo>
                  <a:pt x="122682" y="1069848"/>
                </a:lnTo>
                <a:lnTo>
                  <a:pt x="121920" y="1071372"/>
                </a:lnTo>
                <a:lnTo>
                  <a:pt x="121920" y="1072134"/>
                </a:lnTo>
                <a:lnTo>
                  <a:pt x="121158" y="1072896"/>
                </a:lnTo>
                <a:lnTo>
                  <a:pt x="121158" y="2084070"/>
                </a:lnTo>
                <a:lnTo>
                  <a:pt x="120396" y="2085594"/>
                </a:lnTo>
                <a:lnTo>
                  <a:pt x="120396" y="2094573"/>
                </a:lnTo>
                <a:lnTo>
                  <a:pt x="125730" y="2092452"/>
                </a:lnTo>
                <a:lnTo>
                  <a:pt x="127254" y="2091689"/>
                </a:lnTo>
                <a:lnTo>
                  <a:pt x="127254" y="2090927"/>
                </a:lnTo>
                <a:lnTo>
                  <a:pt x="128016" y="2090927"/>
                </a:lnTo>
                <a:lnTo>
                  <a:pt x="129540" y="2087880"/>
                </a:lnTo>
                <a:lnTo>
                  <a:pt x="129540" y="1076706"/>
                </a:lnTo>
                <a:lnTo>
                  <a:pt x="130302" y="1075944"/>
                </a:lnTo>
                <a:lnTo>
                  <a:pt x="131826" y="1075182"/>
                </a:lnTo>
                <a:lnTo>
                  <a:pt x="132588" y="1074420"/>
                </a:lnTo>
                <a:lnTo>
                  <a:pt x="136398" y="1072134"/>
                </a:lnTo>
                <a:lnTo>
                  <a:pt x="181356" y="1063752"/>
                </a:lnTo>
                <a:lnTo>
                  <a:pt x="191262" y="1062228"/>
                </a:lnTo>
                <a:lnTo>
                  <a:pt x="201930" y="1061466"/>
                </a:lnTo>
                <a:lnTo>
                  <a:pt x="212645" y="1060751"/>
                </a:lnTo>
                <a:lnTo>
                  <a:pt x="225552" y="1060704"/>
                </a:lnTo>
                <a:lnTo>
                  <a:pt x="237744" y="1059942"/>
                </a:lnTo>
                <a:close/>
              </a:path>
              <a:path w="255270" h="2110740">
                <a:moveTo>
                  <a:pt x="121157" y="26669"/>
                </a:moveTo>
                <a:lnTo>
                  <a:pt x="121157" y="25907"/>
                </a:lnTo>
                <a:lnTo>
                  <a:pt x="120777" y="25907"/>
                </a:lnTo>
                <a:lnTo>
                  <a:pt x="121157" y="26669"/>
                </a:lnTo>
                <a:close/>
              </a:path>
              <a:path w="255270" h="2110740">
                <a:moveTo>
                  <a:pt x="130302" y="1034034"/>
                </a:moveTo>
                <a:lnTo>
                  <a:pt x="130302" y="25145"/>
                </a:lnTo>
                <a:lnTo>
                  <a:pt x="129539" y="23621"/>
                </a:lnTo>
                <a:lnTo>
                  <a:pt x="129540" y="1033272"/>
                </a:lnTo>
                <a:lnTo>
                  <a:pt x="130302" y="1034034"/>
                </a:lnTo>
                <a:close/>
              </a:path>
              <a:path w="255270" h="2110740">
                <a:moveTo>
                  <a:pt x="130302" y="1034034"/>
                </a:moveTo>
                <a:lnTo>
                  <a:pt x="129540" y="1033272"/>
                </a:lnTo>
                <a:lnTo>
                  <a:pt x="129921" y="1034034"/>
                </a:lnTo>
                <a:lnTo>
                  <a:pt x="130302" y="1034034"/>
                </a:lnTo>
                <a:close/>
              </a:path>
              <a:path w="255270" h="2110740">
                <a:moveTo>
                  <a:pt x="129921" y="1034034"/>
                </a:moveTo>
                <a:lnTo>
                  <a:pt x="129540" y="1033272"/>
                </a:lnTo>
                <a:lnTo>
                  <a:pt x="129540" y="1034034"/>
                </a:lnTo>
                <a:lnTo>
                  <a:pt x="129921" y="1034034"/>
                </a:lnTo>
                <a:close/>
              </a:path>
              <a:path w="255270" h="2110740">
                <a:moveTo>
                  <a:pt x="130302" y="1075944"/>
                </a:moveTo>
                <a:lnTo>
                  <a:pt x="129540" y="1076706"/>
                </a:lnTo>
                <a:lnTo>
                  <a:pt x="129540" y="1077468"/>
                </a:lnTo>
                <a:lnTo>
                  <a:pt x="130302" y="1075944"/>
                </a:lnTo>
                <a:close/>
              </a:path>
              <a:path w="255270" h="2110740">
                <a:moveTo>
                  <a:pt x="130302" y="2084832"/>
                </a:moveTo>
                <a:lnTo>
                  <a:pt x="130302" y="1075944"/>
                </a:lnTo>
                <a:lnTo>
                  <a:pt x="129540" y="1077468"/>
                </a:lnTo>
                <a:lnTo>
                  <a:pt x="129540" y="2086356"/>
                </a:lnTo>
                <a:lnTo>
                  <a:pt x="130302" y="2084832"/>
                </a:lnTo>
                <a:close/>
              </a:path>
              <a:path w="255270" h="2110740">
                <a:moveTo>
                  <a:pt x="250698" y="1050798"/>
                </a:moveTo>
                <a:lnTo>
                  <a:pt x="237744" y="1050036"/>
                </a:lnTo>
                <a:lnTo>
                  <a:pt x="225552" y="1050036"/>
                </a:lnTo>
                <a:lnTo>
                  <a:pt x="211350" y="1049091"/>
                </a:lnTo>
                <a:lnTo>
                  <a:pt x="198372" y="1048335"/>
                </a:lnTo>
                <a:lnTo>
                  <a:pt x="184662" y="1047241"/>
                </a:lnTo>
                <a:lnTo>
                  <a:pt x="171450" y="1045463"/>
                </a:lnTo>
                <a:lnTo>
                  <a:pt x="163068" y="1044702"/>
                </a:lnTo>
                <a:lnTo>
                  <a:pt x="154686" y="1043178"/>
                </a:lnTo>
                <a:lnTo>
                  <a:pt x="142963" y="1040917"/>
                </a:lnTo>
                <a:lnTo>
                  <a:pt x="142024" y="1040282"/>
                </a:lnTo>
                <a:lnTo>
                  <a:pt x="131826" y="1035558"/>
                </a:lnTo>
                <a:lnTo>
                  <a:pt x="130302" y="1034034"/>
                </a:lnTo>
                <a:lnTo>
                  <a:pt x="129921" y="1034034"/>
                </a:lnTo>
                <a:lnTo>
                  <a:pt x="130302" y="1034796"/>
                </a:lnTo>
                <a:lnTo>
                  <a:pt x="130302" y="1044427"/>
                </a:lnTo>
                <a:lnTo>
                  <a:pt x="149275" y="1051582"/>
                </a:lnTo>
                <a:lnTo>
                  <a:pt x="172448" y="1055330"/>
                </a:lnTo>
                <a:lnTo>
                  <a:pt x="179693" y="1054136"/>
                </a:lnTo>
                <a:lnTo>
                  <a:pt x="211350" y="1051657"/>
                </a:lnTo>
                <a:lnTo>
                  <a:pt x="213360" y="1051534"/>
                </a:lnTo>
                <a:lnTo>
                  <a:pt x="237744" y="1050798"/>
                </a:lnTo>
                <a:lnTo>
                  <a:pt x="250698" y="1050798"/>
                </a:lnTo>
                <a:close/>
              </a:path>
              <a:path w="255270" h="2110740">
                <a:moveTo>
                  <a:pt x="255270" y="1057656"/>
                </a:moveTo>
                <a:lnTo>
                  <a:pt x="255270" y="1052322"/>
                </a:lnTo>
                <a:lnTo>
                  <a:pt x="252984" y="1050798"/>
                </a:lnTo>
                <a:lnTo>
                  <a:pt x="237744" y="1050798"/>
                </a:lnTo>
                <a:lnTo>
                  <a:pt x="213360" y="1051534"/>
                </a:lnTo>
                <a:lnTo>
                  <a:pt x="211350" y="1051657"/>
                </a:lnTo>
                <a:lnTo>
                  <a:pt x="179693" y="1054136"/>
                </a:lnTo>
                <a:lnTo>
                  <a:pt x="172448" y="1055330"/>
                </a:lnTo>
                <a:lnTo>
                  <a:pt x="179965" y="1056546"/>
                </a:lnTo>
                <a:lnTo>
                  <a:pt x="211350" y="1058826"/>
                </a:lnTo>
                <a:lnTo>
                  <a:pt x="237744" y="1059942"/>
                </a:lnTo>
                <a:lnTo>
                  <a:pt x="252984" y="1059942"/>
                </a:lnTo>
                <a:lnTo>
                  <a:pt x="255270" y="10576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18279" y="1529068"/>
            <a:ext cx="2394612" cy="864836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723009" y="573278"/>
            <a:ext cx="301625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7015" marR="273050" indent="259715">
              <a:lnSpc>
                <a:spcPct val="150000"/>
              </a:lnSpc>
              <a:spcBef>
                <a:spcPts val="100"/>
              </a:spcBef>
            </a:pPr>
            <a:r>
              <a:rPr dirty="0" sz="1200" spc="-5">
                <a:latin typeface="Calibri"/>
                <a:cs typeface="Calibri"/>
              </a:rPr>
              <a:t>Ecuaciones</a:t>
            </a:r>
            <a:r>
              <a:rPr dirty="0" sz="1200" spc="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recursivas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de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Riccati 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para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la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obtención de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la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ganancia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Kalman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1200">
                <a:latin typeface="Calibri"/>
                <a:cs typeface="Calibri"/>
              </a:rPr>
              <a:t>y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la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matriz de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covarianza </a:t>
            </a:r>
            <a:r>
              <a:rPr dirty="0" sz="1200">
                <a:latin typeface="Calibri"/>
                <a:cs typeface="Calibri"/>
              </a:rPr>
              <a:t>del </a:t>
            </a:r>
            <a:r>
              <a:rPr dirty="0" sz="1200" spc="-5">
                <a:latin typeface="Calibri"/>
                <a:cs typeface="Calibri"/>
              </a:rPr>
              <a:t>error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de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estimación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605669" y="3327653"/>
            <a:ext cx="160020" cy="509905"/>
          </a:xfrm>
          <a:custGeom>
            <a:avLst/>
            <a:gdLst/>
            <a:ahLst/>
            <a:cxnLst/>
            <a:rect l="l" t="t" r="r" b="b"/>
            <a:pathLst>
              <a:path w="160020" h="509904">
                <a:moveTo>
                  <a:pt x="82296" y="251640"/>
                </a:moveTo>
                <a:lnTo>
                  <a:pt x="82296" y="241554"/>
                </a:lnTo>
                <a:lnTo>
                  <a:pt x="81534" y="240792"/>
                </a:lnTo>
                <a:lnTo>
                  <a:pt x="81534" y="13715"/>
                </a:lnTo>
                <a:lnTo>
                  <a:pt x="79248" y="11429"/>
                </a:lnTo>
                <a:lnTo>
                  <a:pt x="79248" y="10667"/>
                </a:lnTo>
                <a:lnTo>
                  <a:pt x="78486" y="10667"/>
                </a:lnTo>
                <a:lnTo>
                  <a:pt x="76962" y="9143"/>
                </a:lnTo>
                <a:lnTo>
                  <a:pt x="76200" y="9143"/>
                </a:lnTo>
                <a:lnTo>
                  <a:pt x="73152" y="7619"/>
                </a:lnTo>
                <a:lnTo>
                  <a:pt x="29875" y="754"/>
                </a:lnTo>
                <a:lnTo>
                  <a:pt x="0" y="0"/>
                </a:lnTo>
                <a:lnTo>
                  <a:pt x="0" y="9144"/>
                </a:lnTo>
                <a:lnTo>
                  <a:pt x="16002" y="9197"/>
                </a:lnTo>
                <a:lnTo>
                  <a:pt x="28716" y="10093"/>
                </a:lnTo>
                <a:lnTo>
                  <a:pt x="70104" y="16763"/>
                </a:lnTo>
                <a:lnTo>
                  <a:pt x="73914" y="246126"/>
                </a:lnTo>
                <a:lnTo>
                  <a:pt x="74676" y="246126"/>
                </a:lnTo>
                <a:lnTo>
                  <a:pt x="75438" y="247650"/>
                </a:lnTo>
                <a:lnTo>
                  <a:pt x="76200" y="247650"/>
                </a:lnTo>
                <a:lnTo>
                  <a:pt x="76200" y="248411"/>
                </a:lnTo>
                <a:lnTo>
                  <a:pt x="78486" y="249936"/>
                </a:lnTo>
                <a:lnTo>
                  <a:pt x="79248" y="249936"/>
                </a:lnTo>
                <a:lnTo>
                  <a:pt x="81534" y="251460"/>
                </a:lnTo>
                <a:lnTo>
                  <a:pt x="82296" y="251640"/>
                </a:lnTo>
                <a:close/>
              </a:path>
              <a:path w="160020" h="509904">
                <a:moveTo>
                  <a:pt x="72389" y="491490"/>
                </a:moveTo>
                <a:lnTo>
                  <a:pt x="29875" y="499358"/>
                </a:lnTo>
                <a:lnTo>
                  <a:pt x="15240" y="499872"/>
                </a:lnTo>
                <a:lnTo>
                  <a:pt x="0" y="500634"/>
                </a:lnTo>
                <a:lnTo>
                  <a:pt x="0" y="509778"/>
                </a:lnTo>
                <a:lnTo>
                  <a:pt x="16002" y="509778"/>
                </a:lnTo>
                <a:lnTo>
                  <a:pt x="29875" y="508781"/>
                </a:lnTo>
                <a:lnTo>
                  <a:pt x="44986" y="507482"/>
                </a:lnTo>
                <a:lnTo>
                  <a:pt x="59946" y="505231"/>
                </a:lnTo>
                <a:lnTo>
                  <a:pt x="71628" y="501838"/>
                </a:lnTo>
                <a:lnTo>
                  <a:pt x="71628" y="492252"/>
                </a:lnTo>
                <a:lnTo>
                  <a:pt x="72389" y="491490"/>
                </a:lnTo>
                <a:close/>
              </a:path>
              <a:path w="160020" h="509904">
                <a:moveTo>
                  <a:pt x="73914" y="19049"/>
                </a:moveTo>
                <a:lnTo>
                  <a:pt x="72389" y="17525"/>
                </a:lnTo>
                <a:lnTo>
                  <a:pt x="71628" y="17525"/>
                </a:lnTo>
                <a:lnTo>
                  <a:pt x="72389" y="18287"/>
                </a:lnTo>
                <a:lnTo>
                  <a:pt x="73914" y="19049"/>
                </a:lnTo>
                <a:close/>
              </a:path>
              <a:path w="160020" h="509904">
                <a:moveTo>
                  <a:pt x="73152" y="490728"/>
                </a:moveTo>
                <a:lnTo>
                  <a:pt x="71628" y="492252"/>
                </a:lnTo>
                <a:lnTo>
                  <a:pt x="71628" y="501838"/>
                </a:lnTo>
                <a:lnTo>
                  <a:pt x="72389" y="501617"/>
                </a:lnTo>
                <a:lnTo>
                  <a:pt x="72389" y="492252"/>
                </a:lnTo>
                <a:lnTo>
                  <a:pt x="73152" y="490728"/>
                </a:lnTo>
                <a:close/>
              </a:path>
              <a:path w="160020" h="509904">
                <a:moveTo>
                  <a:pt x="73914" y="489966"/>
                </a:moveTo>
                <a:lnTo>
                  <a:pt x="73152" y="490728"/>
                </a:lnTo>
                <a:lnTo>
                  <a:pt x="72389" y="492252"/>
                </a:lnTo>
                <a:lnTo>
                  <a:pt x="73914" y="489966"/>
                </a:lnTo>
                <a:close/>
              </a:path>
              <a:path w="160020" h="509904">
                <a:moveTo>
                  <a:pt x="155448" y="259842"/>
                </a:moveTo>
                <a:lnTo>
                  <a:pt x="139446" y="259079"/>
                </a:lnTo>
                <a:lnTo>
                  <a:pt x="124789" y="258460"/>
                </a:lnTo>
                <a:lnTo>
                  <a:pt x="110223" y="257108"/>
                </a:lnTo>
                <a:lnTo>
                  <a:pt x="95790" y="254836"/>
                </a:lnTo>
                <a:lnTo>
                  <a:pt x="94959" y="254639"/>
                </a:lnTo>
                <a:lnTo>
                  <a:pt x="82296" y="258318"/>
                </a:lnTo>
                <a:lnTo>
                  <a:pt x="79248" y="259842"/>
                </a:lnTo>
                <a:lnTo>
                  <a:pt x="78486" y="259842"/>
                </a:lnTo>
                <a:lnTo>
                  <a:pt x="76200" y="261365"/>
                </a:lnTo>
                <a:lnTo>
                  <a:pt x="73914" y="263652"/>
                </a:lnTo>
                <a:lnTo>
                  <a:pt x="73914" y="489966"/>
                </a:lnTo>
                <a:lnTo>
                  <a:pt x="72389" y="492252"/>
                </a:lnTo>
                <a:lnTo>
                  <a:pt x="72389" y="501617"/>
                </a:lnTo>
                <a:lnTo>
                  <a:pt x="73152" y="501395"/>
                </a:lnTo>
                <a:lnTo>
                  <a:pt x="76200" y="500634"/>
                </a:lnTo>
                <a:lnTo>
                  <a:pt x="76200" y="499872"/>
                </a:lnTo>
                <a:lnTo>
                  <a:pt x="76962" y="499872"/>
                </a:lnTo>
                <a:lnTo>
                  <a:pt x="78486" y="499109"/>
                </a:lnTo>
                <a:lnTo>
                  <a:pt x="81534" y="496062"/>
                </a:lnTo>
                <a:lnTo>
                  <a:pt x="81534" y="268986"/>
                </a:lnTo>
                <a:lnTo>
                  <a:pt x="81915" y="268605"/>
                </a:lnTo>
                <a:lnTo>
                  <a:pt x="82296" y="267462"/>
                </a:lnTo>
                <a:lnTo>
                  <a:pt x="82296" y="268732"/>
                </a:lnTo>
                <a:lnTo>
                  <a:pt x="83058" y="268478"/>
                </a:lnTo>
                <a:lnTo>
                  <a:pt x="83058" y="268224"/>
                </a:lnTo>
                <a:lnTo>
                  <a:pt x="85344" y="267462"/>
                </a:lnTo>
                <a:lnTo>
                  <a:pt x="125622" y="260510"/>
                </a:lnTo>
                <a:lnTo>
                  <a:pt x="139446" y="259842"/>
                </a:lnTo>
                <a:lnTo>
                  <a:pt x="155448" y="259842"/>
                </a:lnTo>
                <a:close/>
              </a:path>
              <a:path w="160020" h="509904">
                <a:moveTo>
                  <a:pt x="73914" y="245364"/>
                </a:moveTo>
                <a:lnTo>
                  <a:pt x="73914" y="19049"/>
                </a:lnTo>
                <a:lnTo>
                  <a:pt x="73152" y="18668"/>
                </a:lnTo>
                <a:lnTo>
                  <a:pt x="73152" y="244602"/>
                </a:lnTo>
                <a:lnTo>
                  <a:pt x="73914" y="245364"/>
                </a:lnTo>
                <a:close/>
              </a:path>
              <a:path w="160020" h="509904">
                <a:moveTo>
                  <a:pt x="73914" y="489966"/>
                </a:moveTo>
                <a:lnTo>
                  <a:pt x="73914" y="264414"/>
                </a:lnTo>
                <a:lnTo>
                  <a:pt x="73152" y="265176"/>
                </a:lnTo>
                <a:lnTo>
                  <a:pt x="73152" y="490728"/>
                </a:lnTo>
                <a:lnTo>
                  <a:pt x="73914" y="489966"/>
                </a:lnTo>
                <a:close/>
              </a:path>
              <a:path w="160020" h="509904">
                <a:moveTo>
                  <a:pt x="82296" y="241046"/>
                </a:moveTo>
                <a:lnTo>
                  <a:pt x="82296" y="16001"/>
                </a:lnTo>
                <a:lnTo>
                  <a:pt x="81534" y="14477"/>
                </a:lnTo>
                <a:lnTo>
                  <a:pt x="81534" y="240029"/>
                </a:lnTo>
                <a:lnTo>
                  <a:pt x="81991" y="240944"/>
                </a:lnTo>
                <a:lnTo>
                  <a:pt x="82296" y="241046"/>
                </a:lnTo>
                <a:close/>
              </a:path>
              <a:path w="160020" h="509904">
                <a:moveTo>
                  <a:pt x="81991" y="240944"/>
                </a:moveTo>
                <a:lnTo>
                  <a:pt x="81534" y="240029"/>
                </a:lnTo>
                <a:lnTo>
                  <a:pt x="81534" y="240792"/>
                </a:lnTo>
                <a:lnTo>
                  <a:pt x="81991" y="240944"/>
                </a:lnTo>
                <a:close/>
              </a:path>
              <a:path w="160020" h="509904">
                <a:moveTo>
                  <a:pt x="82296" y="241554"/>
                </a:moveTo>
                <a:lnTo>
                  <a:pt x="81991" y="240944"/>
                </a:lnTo>
                <a:lnTo>
                  <a:pt x="81534" y="240792"/>
                </a:lnTo>
                <a:lnTo>
                  <a:pt x="82296" y="241554"/>
                </a:lnTo>
                <a:close/>
              </a:path>
              <a:path w="160020" h="509904">
                <a:moveTo>
                  <a:pt x="81915" y="268605"/>
                </a:moveTo>
                <a:lnTo>
                  <a:pt x="81534" y="268986"/>
                </a:lnTo>
                <a:lnTo>
                  <a:pt x="81819" y="268890"/>
                </a:lnTo>
                <a:lnTo>
                  <a:pt x="81915" y="268605"/>
                </a:lnTo>
                <a:close/>
              </a:path>
              <a:path w="160020" h="509904">
                <a:moveTo>
                  <a:pt x="81819" y="268890"/>
                </a:moveTo>
                <a:lnTo>
                  <a:pt x="81534" y="268986"/>
                </a:lnTo>
                <a:lnTo>
                  <a:pt x="81534" y="269748"/>
                </a:lnTo>
                <a:lnTo>
                  <a:pt x="81819" y="268890"/>
                </a:lnTo>
                <a:close/>
              </a:path>
              <a:path w="160020" h="509904">
                <a:moveTo>
                  <a:pt x="81991" y="268833"/>
                </a:moveTo>
                <a:lnTo>
                  <a:pt x="81819" y="268890"/>
                </a:lnTo>
                <a:lnTo>
                  <a:pt x="81534" y="269748"/>
                </a:lnTo>
                <a:lnTo>
                  <a:pt x="81991" y="268833"/>
                </a:lnTo>
                <a:close/>
              </a:path>
              <a:path w="160020" h="509904">
                <a:moveTo>
                  <a:pt x="82296" y="493776"/>
                </a:moveTo>
                <a:lnTo>
                  <a:pt x="82296" y="268732"/>
                </a:lnTo>
                <a:lnTo>
                  <a:pt x="81991" y="268833"/>
                </a:lnTo>
                <a:lnTo>
                  <a:pt x="81534" y="269748"/>
                </a:lnTo>
                <a:lnTo>
                  <a:pt x="81534" y="494538"/>
                </a:lnTo>
                <a:lnTo>
                  <a:pt x="82296" y="493776"/>
                </a:lnTo>
                <a:close/>
              </a:path>
              <a:path w="160020" h="509904">
                <a:moveTo>
                  <a:pt x="82296" y="268224"/>
                </a:moveTo>
                <a:lnTo>
                  <a:pt x="81915" y="268605"/>
                </a:lnTo>
                <a:lnTo>
                  <a:pt x="81819" y="268890"/>
                </a:lnTo>
                <a:lnTo>
                  <a:pt x="81991" y="268833"/>
                </a:lnTo>
                <a:lnTo>
                  <a:pt x="82296" y="268224"/>
                </a:lnTo>
                <a:close/>
              </a:path>
              <a:path w="160020" h="509904">
                <a:moveTo>
                  <a:pt x="82296" y="268224"/>
                </a:moveTo>
                <a:lnTo>
                  <a:pt x="82296" y="267462"/>
                </a:lnTo>
                <a:lnTo>
                  <a:pt x="81915" y="268605"/>
                </a:lnTo>
                <a:lnTo>
                  <a:pt x="82296" y="268224"/>
                </a:lnTo>
                <a:close/>
              </a:path>
              <a:path w="160020" h="509904">
                <a:moveTo>
                  <a:pt x="83820" y="241554"/>
                </a:moveTo>
                <a:lnTo>
                  <a:pt x="81991" y="240944"/>
                </a:lnTo>
                <a:lnTo>
                  <a:pt x="82296" y="241554"/>
                </a:lnTo>
                <a:lnTo>
                  <a:pt x="82296" y="251640"/>
                </a:lnTo>
                <a:lnTo>
                  <a:pt x="83058" y="251820"/>
                </a:lnTo>
                <a:lnTo>
                  <a:pt x="83058" y="241554"/>
                </a:lnTo>
                <a:lnTo>
                  <a:pt x="83820" y="241554"/>
                </a:lnTo>
                <a:close/>
              </a:path>
              <a:path w="160020" h="509904">
                <a:moveTo>
                  <a:pt x="82296" y="268732"/>
                </a:moveTo>
                <a:lnTo>
                  <a:pt x="82296" y="268224"/>
                </a:lnTo>
                <a:lnTo>
                  <a:pt x="81991" y="268833"/>
                </a:lnTo>
                <a:lnTo>
                  <a:pt x="82296" y="268732"/>
                </a:lnTo>
                <a:close/>
              </a:path>
              <a:path w="160020" h="509904">
                <a:moveTo>
                  <a:pt x="139446" y="249936"/>
                </a:moveTo>
                <a:lnTo>
                  <a:pt x="97172" y="245576"/>
                </a:lnTo>
                <a:lnTo>
                  <a:pt x="83058" y="241554"/>
                </a:lnTo>
                <a:lnTo>
                  <a:pt x="83058" y="251820"/>
                </a:lnTo>
                <a:lnTo>
                  <a:pt x="94959" y="254639"/>
                </a:lnTo>
                <a:lnTo>
                  <a:pt x="95461" y="254493"/>
                </a:lnTo>
                <a:lnTo>
                  <a:pt x="110432" y="252231"/>
                </a:lnTo>
                <a:lnTo>
                  <a:pt x="125622" y="250917"/>
                </a:lnTo>
                <a:lnTo>
                  <a:pt x="139446" y="249936"/>
                </a:lnTo>
                <a:close/>
              </a:path>
              <a:path w="160020" h="509904">
                <a:moveTo>
                  <a:pt x="83820" y="268224"/>
                </a:moveTo>
                <a:lnTo>
                  <a:pt x="83058" y="268224"/>
                </a:lnTo>
                <a:lnTo>
                  <a:pt x="83058" y="268478"/>
                </a:lnTo>
                <a:lnTo>
                  <a:pt x="83820" y="268224"/>
                </a:lnTo>
                <a:close/>
              </a:path>
              <a:path w="160020" h="509904">
                <a:moveTo>
                  <a:pt x="160020" y="257556"/>
                </a:moveTo>
                <a:lnTo>
                  <a:pt x="160020" y="252222"/>
                </a:lnTo>
                <a:lnTo>
                  <a:pt x="157734" y="249936"/>
                </a:lnTo>
                <a:lnTo>
                  <a:pt x="139446" y="249936"/>
                </a:lnTo>
                <a:lnTo>
                  <a:pt x="124789" y="250989"/>
                </a:lnTo>
                <a:lnTo>
                  <a:pt x="110432" y="252231"/>
                </a:lnTo>
                <a:lnTo>
                  <a:pt x="95461" y="254493"/>
                </a:lnTo>
                <a:lnTo>
                  <a:pt x="94959" y="254639"/>
                </a:lnTo>
                <a:lnTo>
                  <a:pt x="95790" y="254836"/>
                </a:lnTo>
                <a:lnTo>
                  <a:pt x="110223" y="257108"/>
                </a:lnTo>
                <a:lnTo>
                  <a:pt x="124789" y="258460"/>
                </a:lnTo>
                <a:lnTo>
                  <a:pt x="139446" y="259079"/>
                </a:lnTo>
                <a:lnTo>
                  <a:pt x="155448" y="259842"/>
                </a:lnTo>
                <a:lnTo>
                  <a:pt x="157734" y="259842"/>
                </a:lnTo>
                <a:lnTo>
                  <a:pt x="160020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945007" y="3485641"/>
            <a:ext cx="19983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</a:rPr>
              <a:t>Modelo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de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mundo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real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senoidal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670439" y="3903726"/>
            <a:ext cx="1361440" cy="76200"/>
          </a:xfrm>
          <a:custGeom>
            <a:avLst/>
            <a:gdLst/>
            <a:ahLst/>
            <a:cxnLst/>
            <a:rect l="l" t="t" r="r" b="b"/>
            <a:pathLst>
              <a:path w="1361439" h="76200">
                <a:moveTo>
                  <a:pt x="76200" y="33527"/>
                </a:moveTo>
                <a:lnTo>
                  <a:pt x="76200" y="0"/>
                </a:lnTo>
                <a:lnTo>
                  <a:pt x="0" y="38100"/>
                </a:lnTo>
                <a:lnTo>
                  <a:pt x="64007" y="70103"/>
                </a:lnTo>
                <a:lnTo>
                  <a:pt x="64007" y="33527"/>
                </a:lnTo>
                <a:lnTo>
                  <a:pt x="76200" y="33527"/>
                </a:lnTo>
                <a:close/>
              </a:path>
              <a:path w="1361439" h="76200">
                <a:moveTo>
                  <a:pt x="1360931" y="42672"/>
                </a:moveTo>
                <a:lnTo>
                  <a:pt x="1360931" y="33527"/>
                </a:lnTo>
                <a:lnTo>
                  <a:pt x="64007" y="33527"/>
                </a:lnTo>
                <a:lnTo>
                  <a:pt x="64007" y="42672"/>
                </a:lnTo>
                <a:lnTo>
                  <a:pt x="1360931" y="42672"/>
                </a:lnTo>
                <a:close/>
              </a:path>
              <a:path w="1361439" h="76200">
                <a:moveTo>
                  <a:pt x="76200" y="76200"/>
                </a:moveTo>
                <a:lnTo>
                  <a:pt x="76200" y="42672"/>
                </a:lnTo>
                <a:lnTo>
                  <a:pt x="64007" y="42672"/>
                </a:lnTo>
                <a:lnTo>
                  <a:pt x="64007" y="7010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640971" y="4230623"/>
            <a:ext cx="160020" cy="510540"/>
          </a:xfrm>
          <a:custGeom>
            <a:avLst/>
            <a:gdLst/>
            <a:ahLst/>
            <a:cxnLst/>
            <a:rect l="l" t="t" r="r" b="b"/>
            <a:pathLst>
              <a:path w="160020" h="510539">
                <a:moveTo>
                  <a:pt x="83058" y="251699"/>
                </a:moveTo>
                <a:lnTo>
                  <a:pt x="83058" y="242315"/>
                </a:lnTo>
                <a:lnTo>
                  <a:pt x="81534" y="240792"/>
                </a:lnTo>
                <a:lnTo>
                  <a:pt x="81534" y="13715"/>
                </a:lnTo>
                <a:lnTo>
                  <a:pt x="79248" y="11429"/>
                </a:lnTo>
                <a:lnTo>
                  <a:pt x="76962" y="9905"/>
                </a:lnTo>
                <a:lnTo>
                  <a:pt x="76200" y="9905"/>
                </a:lnTo>
                <a:lnTo>
                  <a:pt x="73152" y="8381"/>
                </a:lnTo>
                <a:lnTo>
                  <a:pt x="59512" y="4664"/>
                </a:lnTo>
                <a:lnTo>
                  <a:pt x="44953" y="2395"/>
                </a:lnTo>
                <a:lnTo>
                  <a:pt x="30383" y="1229"/>
                </a:lnTo>
                <a:lnTo>
                  <a:pt x="16002" y="761"/>
                </a:lnTo>
                <a:lnTo>
                  <a:pt x="0" y="0"/>
                </a:lnTo>
                <a:lnTo>
                  <a:pt x="0" y="9906"/>
                </a:lnTo>
                <a:lnTo>
                  <a:pt x="16002" y="9905"/>
                </a:lnTo>
                <a:lnTo>
                  <a:pt x="27907" y="10557"/>
                </a:lnTo>
                <a:lnTo>
                  <a:pt x="43457" y="12087"/>
                </a:lnTo>
                <a:lnTo>
                  <a:pt x="58805" y="14431"/>
                </a:lnTo>
                <a:lnTo>
                  <a:pt x="70104" y="17525"/>
                </a:lnTo>
                <a:lnTo>
                  <a:pt x="72390" y="18287"/>
                </a:lnTo>
                <a:lnTo>
                  <a:pt x="72390" y="18541"/>
                </a:lnTo>
                <a:lnTo>
                  <a:pt x="73152" y="18795"/>
                </a:lnTo>
                <a:lnTo>
                  <a:pt x="73152" y="17525"/>
                </a:lnTo>
                <a:lnTo>
                  <a:pt x="73533" y="18668"/>
                </a:lnTo>
                <a:lnTo>
                  <a:pt x="73914" y="19049"/>
                </a:lnTo>
                <a:lnTo>
                  <a:pt x="73914" y="246126"/>
                </a:lnTo>
                <a:lnTo>
                  <a:pt x="76962" y="249174"/>
                </a:lnTo>
                <a:lnTo>
                  <a:pt x="78486" y="249936"/>
                </a:lnTo>
                <a:lnTo>
                  <a:pt x="79248" y="250697"/>
                </a:lnTo>
                <a:lnTo>
                  <a:pt x="82296" y="251460"/>
                </a:lnTo>
                <a:lnTo>
                  <a:pt x="83058" y="251699"/>
                </a:lnTo>
                <a:close/>
              </a:path>
              <a:path w="160020" h="510539">
                <a:moveTo>
                  <a:pt x="72390" y="502574"/>
                </a:moveTo>
                <a:lnTo>
                  <a:pt x="72390" y="492252"/>
                </a:lnTo>
                <a:lnTo>
                  <a:pt x="70104" y="493776"/>
                </a:lnTo>
                <a:lnTo>
                  <a:pt x="56760" y="496849"/>
                </a:lnTo>
                <a:lnTo>
                  <a:pt x="43272" y="498838"/>
                </a:lnTo>
                <a:lnTo>
                  <a:pt x="30205" y="499964"/>
                </a:lnTo>
                <a:lnTo>
                  <a:pt x="27907" y="500091"/>
                </a:lnTo>
                <a:lnTo>
                  <a:pt x="16002" y="500634"/>
                </a:lnTo>
                <a:lnTo>
                  <a:pt x="0" y="500634"/>
                </a:lnTo>
                <a:lnTo>
                  <a:pt x="0" y="510540"/>
                </a:lnTo>
                <a:lnTo>
                  <a:pt x="16002" y="510540"/>
                </a:lnTo>
                <a:lnTo>
                  <a:pt x="30383" y="509537"/>
                </a:lnTo>
                <a:lnTo>
                  <a:pt x="45300" y="508206"/>
                </a:lnTo>
                <a:lnTo>
                  <a:pt x="60046" y="505946"/>
                </a:lnTo>
                <a:lnTo>
                  <a:pt x="72390" y="502574"/>
                </a:lnTo>
                <a:close/>
              </a:path>
              <a:path w="160020" h="510539">
                <a:moveTo>
                  <a:pt x="72390" y="18541"/>
                </a:moveTo>
                <a:lnTo>
                  <a:pt x="72390" y="18287"/>
                </a:lnTo>
                <a:lnTo>
                  <a:pt x="71628" y="18287"/>
                </a:lnTo>
                <a:lnTo>
                  <a:pt x="72390" y="18541"/>
                </a:lnTo>
                <a:close/>
              </a:path>
              <a:path w="160020" h="510539">
                <a:moveTo>
                  <a:pt x="155448" y="259842"/>
                </a:moveTo>
                <a:lnTo>
                  <a:pt x="139446" y="259842"/>
                </a:lnTo>
                <a:lnTo>
                  <a:pt x="127550" y="259172"/>
                </a:lnTo>
                <a:lnTo>
                  <a:pt x="126000" y="259051"/>
                </a:lnTo>
                <a:lnTo>
                  <a:pt x="110199" y="257589"/>
                </a:lnTo>
                <a:lnTo>
                  <a:pt x="94904" y="255240"/>
                </a:lnTo>
                <a:lnTo>
                  <a:pt x="82296" y="259079"/>
                </a:lnTo>
                <a:lnTo>
                  <a:pt x="79248" y="259842"/>
                </a:lnTo>
                <a:lnTo>
                  <a:pt x="79248" y="260604"/>
                </a:lnTo>
                <a:lnTo>
                  <a:pt x="78486" y="260604"/>
                </a:lnTo>
                <a:lnTo>
                  <a:pt x="76962" y="261365"/>
                </a:lnTo>
                <a:lnTo>
                  <a:pt x="73914" y="264414"/>
                </a:lnTo>
                <a:lnTo>
                  <a:pt x="73914" y="491490"/>
                </a:lnTo>
                <a:lnTo>
                  <a:pt x="73533" y="491871"/>
                </a:lnTo>
                <a:lnTo>
                  <a:pt x="73152" y="493014"/>
                </a:lnTo>
                <a:lnTo>
                  <a:pt x="73152" y="491744"/>
                </a:lnTo>
                <a:lnTo>
                  <a:pt x="71628" y="492252"/>
                </a:lnTo>
                <a:lnTo>
                  <a:pt x="72390" y="492252"/>
                </a:lnTo>
                <a:lnTo>
                  <a:pt x="72390" y="502574"/>
                </a:lnTo>
                <a:lnTo>
                  <a:pt x="73152" y="502366"/>
                </a:lnTo>
                <a:lnTo>
                  <a:pt x="73152" y="492252"/>
                </a:lnTo>
                <a:lnTo>
                  <a:pt x="73456" y="491642"/>
                </a:lnTo>
                <a:lnTo>
                  <a:pt x="73456" y="502282"/>
                </a:lnTo>
                <a:lnTo>
                  <a:pt x="73914" y="502158"/>
                </a:lnTo>
                <a:lnTo>
                  <a:pt x="76200" y="500634"/>
                </a:lnTo>
                <a:lnTo>
                  <a:pt x="76962" y="500634"/>
                </a:lnTo>
                <a:lnTo>
                  <a:pt x="79248" y="499109"/>
                </a:lnTo>
                <a:lnTo>
                  <a:pt x="81534" y="496823"/>
                </a:lnTo>
                <a:lnTo>
                  <a:pt x="81534" y="270510"/>
                </a:lnTo>
                <a:lnTo>
                  <a:pt x="83058" y="268224"/>
                </a:lnTo>
                <a:lnTo>
                  <a:pt x="83058" y="268986"/>
                </a:lnTo>
                <a:lnTo>
                  <a:pt x="83820" y="268224"/>
                </a:lnTo>
                <a:lnTo>
                  <a:pt x="83820" y="268478"/>
                </a:lnTo>
                <a:lnTo>
                  <a:pt x="126000" y="261062"/>
                </a:lnTo>
                <a:lnTo>
                  <a:pt x="140208" y="260604"/>
                </a:lnTo>
                <a:lnTo>
                  <a:pt x="155448" y="259842"/>
                </a:lnTo>
                <a:close/>
              </a:path>
              <a:path w="160020" h="510539">
                <a:moveTo>
                  <a:pt x="73533" y="18668"/>
                </a:moveTo>
                <a:lnTo>
                  <a:pt x="73152" y="17525"/>
                </a:lnTo>
                <a:lnTo>
                  <a:pt x="73152" y="18287"/>
                </a:lnTo>
                <a:lnTo>
                  <a:pt x="73533" y="18668"/>
                </a:lnTo>
                <a:close/>
              </a:path>
              <a:path w="160020" h="510539">
                <a:moveTo>
                  <a:pt x="73628" y="18954"/>
                </a:moveTo>
                <a:lnTo>
                  <a:pt x="73533" y="18668"/>
                </a:lnTo>
                <a:lnTo>
                  <a:pt x="73152" y="18287"/>
                </a:lnTo>
                <a:lnTo>
                  <a:pt x="73456" y="18897"/>
                </a:lnTo>
                <a:lnTo>
                  <a:pt x="73628" y="18954"/>
                </a:lnTo>
                <a:close/>
              </a:path>
              <a:path w="160020" h="510539">
                <a:moveTo>
                  <a:pt x="73456" y="18897"/>
                </a:moveTo>
                <a:lnTo>
                  <a:pt x="73152" y="18287"/>
                </a:lnTo>
                <a:lnTo>
                  <a:pt x="73152" y="18795"/>
                </a:lnTo>
                <a:lnTo>
                  <a:pt x="73456" y="18897"/>
                </a:lnTo>
                <a:close/>
              </a:path>
              <a:path w="160020" h="510539">
                <a:moveTo>
                  <a:pt x="73914" y="245364"/>
                </a:moveTo>
                <a:lnTo>
                  <a:pt x="73914" y="19811"/>
                </a:lnTo>
                <a:lnTo>
                  <a:pt x="73456" y="18897"/>
                </a:lnTo>
                <a:lnTo>
                  <a:pt x="73152" y="18795"/>
                </a:lnTo>
                <a:lnTo>
                  <a:pt x="73152" y="243840"/>
                </a:lnTo>
                <a:lnTo>
                  <a:pt x="73914" y="245364"/>
                </a:lnTo>
                <a:close/>
              </a:path>
              <a:path w="160020" h="510539">
                <a:moveTo>
                  <a:pt x="73914" y="490728"/>
                </a:moveTo>
                <a:lnTo>
                  <a:pt x="73914" y="265938"/>
                </a:lnTo>
                <a:lnTo>
                  <a:pt x="73152" y="266700"/>
                </a:lnTo>
                <a:lnTo>
                  <a:pt x="73152" y="491744"/>
                </a:lnTo>
                <a:lnTo>
                  <a:pt x="73456" y="491642"/>
                </a:lnTo>
                <a:lnTo>
                  <a:pt x="73914" y="490728"/>
                </a:lnTo>
                <a:close/>
              </a:path>
              <a:path w="160020" h="510539">
                <a:moveTo>
                  <a:pt x="73628" y="491585"/>
                </a:moveTo>
                <a:lnTo>
                  <a:pt x="73456" y="491642"/>
                </a:lnTo>
                <a:lnTo>
                  <a:pt x="73152" y="492252"/>
                </a:lnTo>
                <a:lnTo>
                  <a:pt x="73533" y="491871"/>
                </a:lnTo>
                <a:lnTo>
                  <a:pt x="73628" y="491585"/>
                </a:lnTo>
                <a:close/>
              </a:path>
              <a:path w="160020" h="510539">
                <a:moveTo>
                  <a:pt x="73533" y="491871"/>
                </a:moveTo>
                <a:lnTo>
                  <a:pt x="73152" y="492252"/>
                </a:lnTo>
                <a:lnTo>
                  <a:pt x="73152" y="493014"/>
                </a:lnTo>
                <a:lnTo>
                  <a:pt x="73533" y="491871"/>
                </a:lnTo>
                <a:close/>
              </a:path>
              <a:path w="160020" h="510539">
                <a:moveTo>
                  <a:pt x="73914" y="19811"/>
                </a:moveTo>
                <a:lnTo>
                  <a:pt x="73628" y="18954"/>
                </a:lnTo>
                <a:lnTo>
                  <a:pt x="73456" y="18897"/>
                </a:lnTo>
                <a:lnTo>
                  <a:pt x="73914" y="19811"/>
                </a:lnTo>
                <a:close/>
              </a:path>
              <a:path w="160020" h="510539">
                <a:moveTo>
                  <a:pt x="73914" y="490728"/>
                </a:moveTo>
                <a:lnTo>
                  <a:pt x="73456" y="491642"/>
                </a:lnTo>
                <a:lnTo>
                  <a:pt x="73628" y="491585"/>
                </a:lnTo>
                <a:lnTo>
                  <a:pt x="73914" y="490728"/>
                </a:lnTo>
                <a:close/>
              </a:path>
              <a:path w="160020" h="510539">
                <a:moveTo>
                  <a:pt x="73914" y="19049"/>
                </a:moveTo>
                <a:lnTo>
                  <a:pt x="73533" y="18668"/>
                </a:lnTo>
                <a:lnTo>
                  <a:pt x="73628" y="18954"/>
                </a:lnTo>
                <a:lnTo>
                  <a:pt x="73914" y="19049"/>
                </a:lnTo>
                <a:close/>
              </a:path>
              <a:path w="160020" h="510539">
                <a:moveTo>
                  <a:pt x="73914" y="491490"/>
                </a:moveTo>
                <a:lnTo>
                  <a:pt x="73628" y="491585"/>
                </a:lnTo>
                <a:lnTo>
                  <a:pt x="73533" y="491871"/>
                </a:lnTo>
                <a:lnTo>
                  <a:pt x="73914" y="491490"/>
                </a:lnTo>
                <a:close/>
              </a:path>
              <a:path w="160020" h="510539">
                <a:moveTo>
                  <a:pt x="73914" y="19811"/>
                </a:moveTo>
                <a:lnTo>
                  <a:pt x="73914" y="19049"/>
                </a:lnTo>
                <a:lnTo>
                  <a:pt x="73628" y="18954"/>
                </a:lnTo>
                <a:lnTo>
                  <a:pt x="73914" y="19811"/>
                </a:lnTo>
                <a:close/>
              </a:path>
              <a:path w="160020" h="510539">
                <a:moveTo>
                  <a:pt x="73914" y="491490"/>
                </a:moveTo>
                <a:lnTo>
                  <a:pt x="73914" y="490728"/>
                </a:lnTo>
                <a:lnTo>
                  <a:pt x="73628" y="491585"/>
                </a:lnTo>
                <a:lnTo>
                  <a:pt x="73914" y="491490"/>
                </a:lnTo>
                <a:close/>
              </a:path>
              <a:path w="160020" h="510539">
                <a:moveTo>
                  <a:pt x="82550" y="241300"/>
                </a:moveTo>
                <a:lnTo>
                  <a:pt x="82296" y="240792"/>
                </a:lnTo>
                <a:lnTo>
                  <a:pt x="82296" y="15239"/>
                </a:lnTo>
                <a:lnTo>
                  <a:pt x="81534" y="14477"/>
                </a:lnTo>
                <a:lnTo>
                  <a:pt x="81534" y="240792"/>
                </a:lnTo>
                <a:lnTo>
                  <a:pt x="82550" y="241300"/>
                </a:lnTo>
                <a:close/>
              </a:path>
              <a:path w="160020" h="510539">
                <a:moveTo>
                  <a:pt x="83058" y="242315"/>
                </a:moveTo>
                <a:lnTo>
                  <a:pt x="82550" y="241300"/>
                </a:lnTo>
                <a:lnTo>
                  <a:pt x="81534" y="240792"/>
                </a:lnTo>
                <a:lnTo>
                  <a:pt x="83058" y="242315"/>
                </a:lnTo>
                <a:close/>
              </a:path>
              <a:path w="160020" h="510539">
                <a:moveTo>
                  <a:pt x="83058" y="268224"/>
                </a:moveTo>
                <a:lnTo>
                  <a:pt x="81534" y="270510"/>
                </a:lnTo>
                <a:lnTo>
                  <a:pt x="82296" y="269748"/>
                </a:lnTo>
                <a:lnTo>
                  <a:pt x="83058" y="268224"/>
                </a:lnTo>
                <a:close/>
              </a:path>
              <a:path w="160020" h="510539">
                <a:moveTo>
                  <a:pt x="82296" y="495300"/>
                </a:moveTo>
                <a:lnTo>
                  <a:pt x="82296" y="269748"/>
                </a:lnTo>
                <a:lnTo>
                  <a:pt x="81534" y="270510"/>
                </a:lnTo>
                <a:lnTo>
                  <a:pt x="81534" y="496062"/>
                </a:lnTo>
                <a:lnTo>
                  <a:pt x="82296" y="495300"/>
                </a:lnTo>
                <a:close/>
              </a:path>
              <a:path w="160020" h="510539">
                <a:moveTo>
                  <a:pt x="83058" y="268986"/>
                </a:moveTo>
                <a:lnTo>
                  <a:pt x="83058" y="268224"/>
                </a:lnTo>
                <a:lnTo>
                  <a:pt x="82296" y="269748"/>
                </a:lnTo>
                <a:lnTo>
                  <a:pt x="83058" y="268986"/>
                </a:lnTo>
                <a:close/>
              </a:path>
              <a:path w="160020" h="510539">
                <a:moveTo>
                  <a:pt x="83820" y="251938"/>
                </a:moveTo>
                <a:lnTo>
                  <a:pt x="83820" y="242315"/>
                </a:lnTo>
                <a:lnTo>
                  <a:pt x="83058" y="241554"/>
                </a:lnTo>
                <a:lnTo>
                  <a:pt x="82550" y="241300"/>
                </a:lnTo>
                <a:lnTo>
                  <a:pt x="83058" y="242315"/>
                </a:lnTo>
                <a:lnTo>
                  <a:pt x="83058" y="251699"/>
                </a:lnTo>
                <a:lnTo>
                  <a:pt x="83820" y="251938"/>
                </a:lnTo>
                <a:close/>
              </a:path>
              <a:path w="160020" h="510539">
                <a:moveTo>
                  <a:pt x="155448" y="250697"/>
                </a:moveTo>
                <a:lnTo>
                  <a:pt x="140208" y="249936"/>
                </a:lnTo>
                <a:lnTo>
                  <a:pt x="127550" y="249785"/>
                </a:lnTo>
                <a:lnTo>
                  <a:pt x="112861" y="248592"/>
                </a:lnTo>
                <a:lnTo>
                  <a:pt x="98320" y="246356"/>
                </a:lnTo>
                <a:lnTo>
                  <a:pt x="86106" y="243078"/>
                </a:lnTo>
                <a:lnTo>
                  <a:pt x="83058" y="241554"/>
                </a:lnTo>
                <a:lnTo>
                  <a:pt x="83820" y="242315"/>
                </a:lnTo>
                <a:lnTo>
                  <a:pt x="83820" y="251938"/>
                </a:lnTo>
                <a:lnTo>
                  <a:pt x="93806" y="255071"/>
                </a:lnTo>
                <a:lnTo>
                  <a:pt x="94904" y="255240"/>
                </a:lnTo>
                <a:lnTo>
                  <a:pt x="110680" y="252979"/>
                </a:lnTo>
                <a:lnTo>
                  <a:pt x="127550" y="251611"/>
                </a:lnTo>
                <a:lnTo>
                  <a:pt x="139446" y="250752"/>
                </a:lnTo>
                <a:lnTo>
                  <a:pt x="155448" y="250697"/>
                </a:lnTo>
                <a:close/>
              </a:path>
              <a:path w="160020" h="510539">
                <a:moveTo>
                  <a:pt x="83820" y="268478"/>
                </a:moveTo>
                <a:lnTo>
                  <a:pt x="83820" y="268224"/>
                </a:lnTo>
                <a:lnTo>
                  <a:pt x="83058" y="268986"/>
                </a:lnTo>
                <a:lnTo>
                  <a:pt x="83820" y="268478"/>
                </a:lnTo>
                <a:close/>
              </a:path>
              <a:path w="160020" h="510539">
                <a:moveTo>
                  <a:pt x="160020" y="258318"/>
                </a:moveTo>
                <a:lnTo>
                  <a:pt x="160020" y="252984"/>
                </a:lnTo>
                <a:lnTo>
                  <a:pt x="158496" y="250697"/>
                </a:lnTo>
                <a:lnTo>
                  <a:pt x="139446" y="250752"/>
                </a:lnTo>
                <a:lnTo>
                  <a:pt x="126000" y="251730"/>
                </a:lnTo>
                <a:lnTo>
                  <a:pt x="110680" y="252979"/>
                </a:lnTo>
                <a:lnTo>
                  <a:pt x="94904" y="255240"/>
                </a:lnTo>
                <a:lnTo>
                  <a:pt x="110199" y="257589"/>
                </a:lnTo>
                <a:lnTo>
                  <a:pt x="126000" y="259051"/>
                </a:lnTo>
                <a:lnTo>
                  <a:pt x="127550" y="259172"/>
                </a:lnTo>
                <a:lnTo>
                  <a:pt x="139446" y="259842"/>
                </a:lnTo>
                <a:lnTo>
                  <a:pt x="158496" y="259842"/>
                </a:lnTo>
                <a:lnTo>
                  <a:pt x="160020" y="2583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052707" y="4088891"/>
            <a:ext cx="468630" cy="76200"/>
          </a:xfrm>
          <a:custGeom>
            <a:avLst/>
            <a:gdLst/>
            <a:ahLst/>
            <a:cxnLst/>
            <a:rect l="l" t="t" r="r" b="b"/>
            <a:pathLst>
              <a:path w="468629" h="76200">
                <a:moveTo>
                  <a:pt x="76200" y="32766"/>
                </a:moveTo>
                <a:lnTo>
                  <a:pt x="76200" y="0"/>
                </a:lnTo>
                <a:lnTo>
                  <a:pt x="0" y="38100"/>
                </a:lnTo>
                <a:lnTo>
                  <a:pt x="63245" y="69722"/>
                </a:lnTo>
                <a:lnTo>
                  <a:pt x="63245" y="32766"/>
                </a:lnTo>
                <a:lnTo>
                  <a:pt x="76200" y="32766"/>
                </a:lnTo>
                <a:close/>
              </a:path>
              <a:path w="468629" h="76200">
                <a:moveTo>
                  <a:pt x="468629" y="42672"/>
                </a:moveTo>
                <a:lnTo>
                  <a:pt x="468629" y="32766"/>
                </a:lnTo>
                <a:lnTo>
                  <a:pt x="63245" y="32766"/>
                </a:lnTo>
                <a:lnTo>
                  <a:pt x="63245" y="42672"/>
                </a:lnTo>
                <a:lnTo>
                  <a:pt x="468629" y="42672"/>
                </a:lnTo>
                <a:close/>
              </a:path>
              <a:path w="468629" h="76200">
                <a:moveTo>
                  <a:pt x="76200" y="76200"/>
                </a:moveTo>
                <a:lnTo>
                  <a:pt x="76200" y="42672"/>
                </a:lnTo>
                <a:lnTo>
                  <a:pt x="63245" y="42672"/>
                </a:lnTo>
                <a:lnTo>
                  <a:pt x="63245" y="69722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5088007" y="3812540"/>
            <a:ext cx="2410460" cy="39370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483234" marR="5080" indent="-471170">
              <a:lnSpc>
                <a:spcPct val="101200"/>
              </a:lnSpc>
              <a:spcBef>
                <a:spcPts val="80"/>
              </a:spcBef>
            </a:pPr>
            <a:r>
              <a:rPr dirty="0" sz="1200">
                <a:latin typeface="Calibri"/>
                <a:cs typeface="Calibri"/>
              </a:rPr>
              <a:t>Medida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ruidosa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de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fenómeno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senoidal </a:t>
            </a:r>
            <a:r>
              <a:rPr dirty="0" sz="1200" spc="-254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Cálculo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del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residual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904871" y="4378705"/>
            <a:ext cx="13887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Calibri"/>
                <a:cs typeface="Calibri"/>
              </a:rPr>
              <a:t>Ecuaciones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de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filtrado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65552" y="4741765"/>
            <a:ext cx="3060237" cy="233573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65568" y="5112029"/>
            <a:ext cx="2162481" cy="233095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73962" y="5494518"/>
            <a:ext cx="1464001" cy="26611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4841" y="1308608"/>
            <a:ext cx="2633345" cy="2402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88595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Calibri"/>
                <a:cs typeface="Calibri"/>
              </a:rPr>
              <a:t>figure 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5">
                <a:latin typeface="Calibri"/>
                <a:cs typeface="Calibri"/>
              </a:rPr>
              <a:t>plot(ArrayT,ArrayX,ArrayT,ArrayXH),grid </a:t>
            </a:r>
            <a:r>
              <a:rPr dirty="0" sz="1200" spc="-2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xlabel('Time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(Sec)')</a:t>
            </a:r>
            <a:endParaRPr sz="1200">
              <a:latin typeface="Calibri"/>
              <a:cs typeface="Calibri"/>
            </a:endParaRPr>
          </a:p>
          <a:p>
            <a:pPr marL="12700" marR="574040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ylabel('Estimate </a:t>
            </a:r>
            <a:r>
              <a:rPr dirty="0" sz="1200">
                <a:latin typeface="Calibri"/>
                <a:cs typeface="Calibri"/>
              </a:rPr>
              <a:t>and </a:t>
            </a:r>
            <a:r>
              <a:rPr dirty="0" sz="1200" spc="-25">
                <a:latin typeface="Calibri"/>
                <a:cs typeface="Calibri"/>
              </a:rPr>
              <a:t>True </a:t>
            </a:r>
            <a:r>
              <a:rPr dirty="0" sz="1200" spc="-5">
                <a:latin typeface="Calibri"/>
                <a:cs typeface="Calibri"/>
              </a:rPr>
              <a:t>Signal') </a:t>
            </a:r>
            <a:r>
              <a:rPr dirty="0" sz="1200" spc="-26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axis([0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20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‐2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2])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dirty="0" sz="1200" spc="-10">
                <a:latin typeface="Calibri"/>
                <a:cs typeface="Calibri"/>
              </a:rPr>
              <a:t>figure 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5">
                <a:latin typeface="Calibri"/>
                <a:cs typeface="Calibri"/>
              </a:rPr>
              <a:t>plot(ArrayT,ArrayXD,ArrayT,ArrayXDH),grid </a:t>
            </a:r>
            <a:r>
              <a:rPr dirty="0" sz="1200" spc="-2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xlabel('Time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(Sec)')</a:t>
            </a:r>
            <a:endParaRPr sz="1200">
              <a:latin typeface="Calibri"/>
              <a:cs typeface="Calibri"/>
            </a:endParaRPr>
          </a:p>
          <a:p>
            <a:pPr marL="12700" marR="1343660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ylabel('XD</a:t>
            </a:r>
            <a:r>
              <a:rPr dirty="0" sz="1200" spc="-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and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XDH') </a:t>
            </a:r>
            <a:r>
              <a:rPr dirty="0" sz="1200" spc="-254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axis([0 20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‐4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4])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clc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83599" y="566940"/>
            <a:ext cx="9525" cy="566420"/>
          </a:xfrm>
          <a:custGeom>
            <a:avLst/>
            <a:gdLst/>
            <a:ahLst/>
            <a:cxnLst/>
            <a:rect l="l" t="t" r="r" b="b"/>
            <a:pathLst>
              <a:path w="9525" h="566419">
                <a:moveTo>
                  <a:pt x="9144" y="533400"/>
                </a:moveTo>
                <a:lnTo>
                  <a:pt x="0" y="533400"/>
                </a:lnTo>
                <a:lnTo>
                  <a:pt x="0" y="566166"/>
                </a:lnTo>
                <a:lnTo>
                  <a:pt x="9144" y="566166"/>
                </a:lnTo>
                <a:lnTo>
                  <a:pt x="9144" y="533400"/>
                </a:lnTo>
                <a:close/>
              </a:path>
              <a:path w="9525" h="566419">
                <a:moveTo>
                  <a:pt x="9144" y="467106"/>
                </a:moveTo>
                <a:lnTo>
                  <a:pt x="0" y="467106"/>
                </a:lnTo>
                <a:lnTo>
                  <a:pt x="0" y="505206"/>
                </a:lnTo>
                <a:lnTo>
                  <a:pt x="9144" y="505206"/>
                </a:lnTo>
                <a:lnTo>
                  <a:pt x="9144" y="467106"/>
                </a:lnTo>
                <a:close/>
              </a:path>
              <a:path w="9525" h="566419">
                <a:moveTo>
                  <a:pt x="9144" y="400050"/>
                </a:moveTo>
                <a:lnTo>
                  <a:pt x="0" y="400050"/>
                </a:lnTo>
                <a:lnTo>
                  <a:pt x="0" y="438150"/>
                </a:lnTo>
                <a:lnTo>
                  <a:pt x="9144" y="438150"/>
                </a:lnTo>
                <a:lnTo>
                  <a:pt x="9144" y="400050"/>
                </a:lnTo>
                <a:close/>
              </a:path>
              <a:path w="9525" h="566419">
                <a:moveTo>
                  <a:pt x="9144" y="333756"/>
                </a:moveTo>
                <a:lnTo>
                  <a:pt x="0" y="333756"/>
                </a:lnTo>
                <a:lnTo>
                  <a:pt x="0" y="371856"/>
                </a:lnTo>
                <a:lnTo>
                  <a:pt x="9144" y="371856"/>
                </a:lnTo>
                <a:lnTo>
                  <a:pt x="9144" y="333756"/>
                </a:lnTo>
                <a:close/>
              </a:path>
              <a:path w="9525" h="566419">
                <a:moveTo>
                  <a:pt x="9144" y="266700"/>
                </a:moveTo>
                <a:lnTo>
                  <a:pt x="0" y="266700"/>
                </a:lnTo>
                <a:lnTo>
                  <a:pt x="0" y="304800"/>
                </a:lnTo>
                <a:lnTo>
                  <a:pt x="9144" y="304800"/>
                </a:lnTo>
                <a:lnTo>
                  <a:pt x="9144" y="266700"/>
                </a:lnTo>
                <a:close/>
              </a:path>
              <a:path w="9525" h="566419">
                <a:moveTo>
                  <a:pt x="9144" y="200406"/>
                </a:moveTo>
                <a:lnTo>
                  <a:pt x="0" y="200406"/>
                </a:lnTo>
                <a:lnTo>
                  <a:pt x="0" y="238506"/>
                </a:lnTo>
                <a:lnTo>
                  <a:pt x="9144" y="238506"/>
                </a:lnTo>
                <a:lnTo>
                  <a:pt x="9144" y="200406"/>
                </a:lnTo>
                <a:close/>
              </a:path>
              <a:path w="9525" h="566419">
                <a:moveTo>
                  <a:pt x="9144" y="133350"/>
                </a:moveTo>
                <a:lnTo>
                  <a:pt x="0" y="133350"/>
                </a:lnTo>
                <a:lnTo>
                  <a:pt x="0" y="171450"/>
                </a:lnTo>
                <a:lnTo>
                  <a:pt x="9144" y="171450"/>
                </a:lnTo>
                <a:lnTo>
                  <a:pt x="9144" y="133350"/>
                </a:lnTo>
                <a:close/>
              </a:path>
              <a:path w="9525" h="566419">
                <a:moveTo>
                  <a:pt x="9144" y="67056"/>
                </a:moveTo>
                <a:lnTo>
                  <a:pt x="0" y="67056"/>
                </a:lnTo>
                <a:lnTo>
                  <a:pt x="0" y="105156"/>
                </a:lnTo>
                <a:lnTo>
                  <a:pt x="9144" y="105156"/>
                </a:lnTo>
                <a:lnTo>
                  <a:pt x="9144" y="67056"/>
                </a:lnTo>
                <a:close/>
              </a:path>
              <a:path w="9525" h="566419">
                <a:moveTo>
                  <a:pt x="9144" y="0"/>
                </a:moveTo>
                <a:lnTo>
                  <a:pt x="0" y="0"/>
                </a:lnTo>
                <a:lnTo>
                  <a:pt x="0" y="38100"/>
                </a:lnTo>
                <a:lnTo>
                  <a:pt x="9144" y="38100"/>
                </a:lnTo>
                <a:lnTo>
                  <a:pt x="91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7676" y="342687"/>
            <a:ext cx="877887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figura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muestra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como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mejora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el seguimiento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pasar</a:t>
            </a:r>
            <a:r>
              <a:rPr dirty="0" sz="1600">
                <a:latin typeface="Arial MT"/>
                <a:cs typeface="Arial MT"/>
              </a:rPr>
              <a:t> 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Kalman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polinomial 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mayor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orden con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ruido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proceso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cero.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0432" y="5328470"/>
            <a:ext cx="826897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El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filtro</a:t>
            </a:r>
            <a:r>
              <a:rPr dirty="0" sz="1600" spc="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Kalman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polinomial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mayor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orden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con </a:t>
            </a:r>
            <a:r>
              <a:rPr dirty="0" sz="1600" spc="-5">
                <a:latin typeface="Arial MT"/>
                <a:cs typeface="Arial MT"/>
              </a:rPr>
              <a:t>ruido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proceso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cero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lugar</a:t>
            </a:r>
            <a:r>
              <a:rPr dirty="0" sz="1600">
                <a:latin typeface="Arial MT"/>
                <a:cs typeface="Arial MT"/>
              </a:rPr>
              <a:t> 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mejores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estimaciones, aunque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ruidosas.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27845" y="1296161"/>
            <a:ext cx="6438900" cy="387477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3876" y="418887"/>
            <a:ext cx="869124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Comparando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resultado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su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homólogo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primer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orden,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podemos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ver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como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el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precio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paga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por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una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mayor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habilidad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seguimiento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una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estimación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algo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más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ruidosa.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7683" y="4435394"/>
            <a:ext cx="8704580" cy="2103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Como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era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15">
                <a:latin typeface="Arial MT"/>
                <a:cs typeface="Arial MT"/>
              </a:rPr>
              <a:t>esperar,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los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filtros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mayor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orden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tienen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más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ruido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transmisión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los 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bajo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orden.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700">
              <a:latin typeface="Arial MT"/>
              <a:cs typeface="Arial MT"/>
            </a:endParaRPr>
          </a:p>
          <a:p>
            <a:pPr marL="45085" marR="287655">
              <a:lnSpc>
                <a:spcPct val="150000"/>
              </a:lnSpc>
            </a:pPr>
            <a:r>
              <a:rPr dirty="0" sz="1600" spc="-5">
                <a:latin typeface="Arial MT"/>
                <a:cs typeface="Arial MT"/>
              </a:rPr>
              <a:t>El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efecto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no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tener</a:t>
            </a:r>
            <a:r>
              <a:rPr dirty="0" sz="1600" spc="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ruido de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proceso es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hacer al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filtro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más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perezoso</a:t>
            </a:r>
            <a:r>
              <a:rPr dirty="0" sz="1600">
                <a:latin typeface="Arial MT"/>
                <a:cs typeface="Arial MT"/>
              </a:rPr>
              <a:t> 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lento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respuesta 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(menor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ancho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 banda)</a:t>
            </a:r>
            <a:r>
              <a:rPr dirty="0" sz="1600">
                <a:latin typeface="Arial MT"/>
                <a:cs typeface="Arial MT"/>
              </a:rPr>
              <a:t> ,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lo cual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hace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estimación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del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filtro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tenga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retraso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respecto</a:t>
            </a:r>
            <a:r>
              <a:rPr dirty="0" sz="1600">
                <a:latin typeface="Arial MT"/>
                <a:cs typeface="Arial MT"/>
              </a:rPr>
              <a:t> 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señal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real.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9814" y="1512525"/>
            <a:ext cx="8812101" cy="272724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2540" y="451652"/>
            <a:ext cx="837501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En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figura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puede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ver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como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el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filtro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seguimiento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todavía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tiene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problemas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estimar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derivada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 la señal verdadera.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3961" y="1392174"/>
            <a:ext cx="6343650" cy="387019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3208" y="440991"/>
            <a:ext cx="8366125" cy="6673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31600"/>
              </a:lnSpc>
              <a:spcBef>
                <a:spcPts val="95"/>
              </a:spcBef>
            </a:pPr>
            <a:r>
              <a:rPr dirty="0" sz="1600" spc="-5">
                <a:latin typeface="Arial MT"/>
                <a:cs typeface="Arial MT"/>
              </a:rPr>
              <a:t>Aunque 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estimación es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mejor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su homóloga</a:t>
            </a:r>
            <a:r>
              <a:rPr dirty="0" sz="1600">
                <a:latin typeface="Arial MT"/>
                <a:cs typeface="Arial MT"/>
              </a:rPr>
              <a:t> con </a:t>
            </a:r>
            <a:r>
              <a:rPr dirty="0" sz="1600" spc="-5">
                <a:latin typeface="Arial MT"/>
                <a:cs typeface="Arial MT"/>
              </a:rPr>
              <a:t>el filtro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 Kalman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polinomial 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primer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orden,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todavía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difícil discernir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naturaleza senoidal de la derivada.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3577" y="4959358"/>
            <a:ext cx="897509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El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filtro</a:t>
            </a:r>
            <a:r>
              <a:rPr dirty="0" sz="1600" spc="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Kalman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polinomial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mayor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orden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funciona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mejor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siguiendo 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derivada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 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señal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real.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1152" y="1628621"/>
            <a:ext cx="4223330" cy="252780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30075" y="1525252"/>
            <a:ext cx="4389866" cy="266054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0963" y="1977864"/>
            <a:ext cx="6152359" cy="366262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97015" y="342687"/>
            <a:ext cx="8783320" cy="1519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860" marR="325755">
              <a:lnSpc>
                <a:spcPct val="150000"/>
              </a:lnSpc>
              <a:spcBef>
                <a:spcPts val="100"/>
              </a:spcBef>
            </a:pPr>
            <a:r>
              <a:rPr dirty="0" sz="1600" spc="-10">
                <a:latin typeface="Arial MT"/>
                <a:cs typeface="Arial MT"/>
              </a:rPr>
              <a:t>Vimos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caso del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Kalman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polinomial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primer</a:t>
            </a:r>
            <a:r>
              <a:rPr dirty="0" sz="1600" spc="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orden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las estimaciones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podían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mejorar algo,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añadiendo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ruido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proceso.</a:t>
            </a:r>
            <a:endParaRPr sz="1600">
              <a:latin typeface="Arial MT"/>
              <a:cs typeface="Arial MT"/>
            </a:endParaRPr>
          </a:p>
          <a:p>
            <a:pPr marL="12700" marR="5080">
              <a:lnSpc>
                <a:spcPct val="150000"/>
              </a:lnSpc>
              <a:spcBef>
                <a:spcPts val="240"/>
              </a:spcBef>
            </a:pP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figura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muestra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como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al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añadir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ruido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proceso se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elimina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el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retraso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tenía</a:t>
            </a:r>
            <a:r>
              <a:rPr dirty="0" sz="1600" spc="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cuando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este </a:t>
            </a:r>
            <a:r>
              <a:rPr dirty="0" sz="1600" spc="-42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ruido no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 añadía.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8471" y="859536"/>
            <a:ext cx="9028176" cy="278968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06608" y="4099052"/>
            <a:ext cx="7626984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En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caso,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estimación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ruido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proceso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mejor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sin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ruido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 proceso.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8174" y="1853230"/>
            <a:ext cx="1862388" cy="23302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93102" y="2518716"/>
            <a:ext cx="200416" cy="16650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53573" y="411733"/>
            <a:ext cx="8745855" cy="3888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0" b="1">
                <a:latin typeface="Calibri"/>
                <a:cs typeface="Calibri"/>
              </a:rPr>
              <a:t>FILTRO</a:t>
            </a:r>
            <a:r>
              <a:rPr dirty="0" sz="1800" spc="39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de  KALMAN</a:t>
            </a:r>
            <a:r>
              <a:rPr dirty="0" sz="1800" spc="409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POLINOMIAL</a:t>
            </a:r>
            <a:r>
              <a:rPr dirty="0" sz="1800" spc="39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de </a:t>
            </a:r>
            <a:r>
              <a:rPr dirty="0" sz="1800" spc="-5" b="1">
                <a:latin typeface="Calibri"/>
                <a:cs typeface="Calibri"/>
              </a:rPr>
              <a:t>PRIMER</a:t>
            </a:r>
            <a:r>
              <a:rPr dirty="0" sz="1800" spc="5" b="1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ORDEN</a:t>
            </a:r>
            <a:r>
              <a:rPr dirty="0" sz="1800" spc="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SIGUIENDO</a:t>
            </a:r>
            <a:r>
              <a:rPr dirty="0" sz="1800" spc="39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una  </a:t>
            </a:r>
            <a:r>
              <a:rPr dirty="0" sz="1800" spc="-15" b="1">
                <a:latin typeface="Calibri"/>
                <a:cs typeface="Calibri"/>
              </a:rPr>
              <a:t>MEDIDA</a:t>
            </a:r>
            <a:r>
              <a:rPr dirty="0" sz="1800" spc="420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SENOIDAL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00">
              <a:latin typeface="Calibri"/>
              <a:cs typeface="Calibri"/>
            </a:endParaRPr>
          </a:p>
          <a:p>
            <a:pPr marL="55880" marR="116839">
              <a:lnSpc>
                <a:spcPct val="150000"/>
              </a:lnSpc>
            </a:pPr>
            <a:r>
              <a:rPr dirty="0" sz="1600" spc="-5">
                <a:latin typeface="Arial MT"/>
                <a:cs typeface="Arial MT"/>
              </a:rPr>
              <a:t>Supongamos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medida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real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una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onda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senoidal pura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amplitud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unidad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corrompida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por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ruido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00">
              <a:latin typeface="Arial MT"/>
              <a:cs typeface="Arial MT"/>
            </a:endParaRPr>
          </a:p>
          <a:p>
            <a:pPr marL="66675" marR="119380">
              <a:lnSpc>
                <a:spcPct val="150000"/>
              </a:lnSpc>
              <a:tabLst>
                <a:tab pos="1030605" algn="l"/>
              </a:tabLst>
            </a:pPr>
            <a:r>
              <a:rPr dirty="0" sz="1800">
                <a:latin typeface="Calibri"/>
                <a:cs typeface="Calibri"/>
              </a:rPr>
              <a:t>donde	</a:t>
            </a:r>
            <a:r>
              <a:rPr dirty="0" sz="1800" spc="-5">
                <a:latin typeface="Calibri"/>
                <a:cs typeface="Calibri"/>
              </a:rPr>
              <a:t>es </a:t>
            </a:r>
            <a:r>
              <a:rPr dirty="0" sz="1800">
                <a:latin typeface="Calibri"/>
                <a:cs typeface="Calibri"/>
              </a:rPr>
              <a:t>la</a:t>
            </a:r>
            <a:r>
              <a:rPr dirty="0" sz="1800" spc="-5">
                <a:latin typeface="Calibri"/>
                <a:cs typeface="Calibri"/>
              </a:rPr>
              <a:t> frecuencia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angular de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la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señal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senoidal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y </a:t>
            </a:r>
            <a:r>
              <a:rPr dirty="0" sz="1800" spc="-5">
                <a:latin typeface="Calibri"/>
                <a:cs typeface="Calibri"/>
              </a:rPr>
              <a:t>el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ruido</a:t>
            </a:r>
            <a:r>
              <a:rPr dirty="0" sz="1800" spc="-5">
                <a:latin typeface="Calibri"/>
                <a:cs typeface="Calibri"/>
              </a:rPr>
              <a:t> es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gaussiano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de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media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cero </a:t>
            </a:r>
            <a:r>
              <a:rPr dirty="0" sz="1800" spc="-39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y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de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desviación</a:t>
            </a:r>
            <a:r>
              <a:rPr dirty="0" sz="1800" spc="2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típica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unidad.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marL="66675" marR="264795">
              <a:lnSpc>
                <a:spcPct val="150000"/>
              </a:lnSpc>
              <a:spcBef>
                <a:spcPts val="1150"/>
              </a:spcBef>
            </a:pPr>
            <a:r>
              <a:rPr dirty="0" sz="1600" spc="-5">
                <a:latin typeface="Arial MT"/>
                <a:cs typeface="Arial MT"/>
              </a:rPr>
              <a:t>Nos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gustaría</a:t>
            </a:r>
            <a:r>
              <a:rPr dirty="0" sz="1600" spc="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construir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Kalman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capaz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 seguir</a:t>
            </a:r>
            <a:r>
              <a:rPr dirty="0" sz="1600">
                <a:latin typeface="Arial MT"/>
                <a:cs typeface="Arial MT"/>
              </a:rPr>
              <a:t> a</a:t>
            </a:r>
            <a:r>
              <a:rPr dirty="0" sz="1600" spc="-5">
                <a:latin typeface="Arial MT"/>
                <a:cs typeface="Arial MT"/>
              </a:rPr>
              <a:t> 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senoide </a:t>
            </a:r>
            <a:r>
              <a:rPr dirty="0" sz="1600">
                <a:latin typeface="Arial MT"/>
                <a:cs typeface="Arial MT"/>
              </a:rPr>
              <a:t>y </a:t>
            </a:r>
            <a:r>
              <a:rPr dirty="0" sz="1600" spc="-5">
                <a:latin typeface="Arial MT"/>
                <a:cs typeface="Arial MT"/>
              </a:rPr>
              <a:t>estimar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sus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estados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basándose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las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medidas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senoidales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ruidosas.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0369" y="1196340"/>
            <a:ext cx="6322314" cy="385800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97008" y="364785"/>
            <a:ext cx="887095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figura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muestra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como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al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añadir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ruido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proceso también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mejora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estimación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derivada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 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señal.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8073" y="5373130"/>
            <a:ext cx="578294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Se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ha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eliminado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retraso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del filtro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añadiendo ruido de proceso.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0841" y="1138427"/>
            <a:ext cx="8990838" cy="276072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19105" y="496315"/>
            <a:ext cx="840740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mejora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estimación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puede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ver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comparar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resultado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y </a:t>
            </a:r>
            <a:r>
              <a:rPr dirty="0" sz="1600" spc="-5">
                <a:latin typeface="Arial MT"/>
                <a:cs typeface="Arial MT"/>
              </a:rPr>
              <a:t>sin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ruido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proceso.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2616" y="4207561"/>
            <a:ext cx="8971280" cy="23704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9055" marR="370840">
              <a:lnSpc>
                <a:spcPct val="131600"/>
              </a:lnSpc>
              <a:spcBef>
                <a:spcPts val="95"/>
              </a:spcBef>
            </a:pPr>
            <a:r>
              <a:rPr dirty="0" sz="1600" spc="-5">
                <a:latin typeface="Arial MT"/>
                <a:cs typeface="Arial MT"/>
              </a:rPr>
              <a:t>En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caso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sin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ruido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proceso,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no se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puede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discernir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 naturaleza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senoidal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 derivada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señal.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00">
              <a:latin typeface="Arial MT"/>
              <a:cs typeface="Arial MT"/>
            </a:endParaRPr>
          </a:p>
          <a:p>
            <a:pPr marL="298450" marR="5080" indent="-285750">
              <a:lnSpc>
                <a:spcPct val="150000"/>
              </a:lnSpc>
              <a:spcBef>
                <a:spcPts val="5"/>
              </a:spcBef>
              <a:tabLst>
                <a:tab pos="8277859" algn="l"/>
              </a:tabLst>
            </a:pPr>
            <a:r>
              <a:rPr dirty="0" sz="1600" spc="-5">
                <a:latin typeface="Arial MT"/>
                <a:cs typeface="Arial MT"/>
              </a:rPr>
              <a:t>En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todos</a:t>
            </a:r>
            <a:r>
              <a:rPr dirty="0" sz="1600" spc="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los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casos anteriores,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podríamos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haber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tratado</a:t>
            </a:r>
            <a:r>
              <a:rPr dirty="0" sz="1600" spc="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una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medición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forma	,</a:t>
            </a:r>
            <a:r>
              <a:rPr dirty="0" sz="1600" spc="-8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donde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sería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 amplitud de la senoide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diferente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 la unidad.</a:t>
            </a:r>
            <a:endParaRPr sz="1600">
              <a:latin typeface="Arial MT"/>
              <a:cs typeface="Arial MT"/>
            </a:endParaRPr>
          </a:p>
          <a:p>
            <a:pPr marL="12700" marR="99060">
              <a:lnSpc>
                <a:spcPct val="150000"/>
              </a:lnSpc>
              <a:tabLst>
                <a:tab pos="4184650" algn="l"/>
              </a:tabLst>
            </a:pPr>
            <a:r>
              <a:rPr dirty="0" sz="1600" spc="-5">
                <a:latin typeface="Arial MT"/>
                <a:cs typeface="Arial MT"/>
              </a:rPr>
              <a:t>En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todos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esos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casos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los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filtros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polinomiales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no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habrían</a:t>
            </a:r>
            <a:r>
              <a:rPr dirty="0" sz="1600" spc="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tenido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dificultad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alguna,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y </a:t>
            </a:r>
            <a:r>
              <a:rPr dirty="0" sz="1600" spc="-5">
                <a:latin typeface="Arial MT"/>
                <a:cs typeface="Arial MT"/>
              </a:rPr>
              <a:t>las estimaciones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habrían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estado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simplemente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escaladas por	</a:t>
            </a:r>
            <a:r>
              <a:rPr dirty="0" sz="1600"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27186" y="5240273"/>
            <a:ext cx="848105" cy="23774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5235" y="5602568"/>
            <a:ext cx="200205" cy="19991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18773" y="6363044"/>
            <a:ext cx="200205" cy="19991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3208" y="467360"/>
            <a:ext cx="7366634" cy="3302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30" b="1">
                <a:latin typeface="Calibri"/>
                <a:cs typeface="Calibri"/>
              </a:rPr>
              <a:t>FILTRO</a:t>
            </a:r>
            <a:r>
              <a:rPr dirty="0" sz="2000" spc="445" b="1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de</a:t>
            </a:r>
            <a:r>
              <a:rPr dirty="0" sz="2000" spc="455" b="1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KALMAN</a:t>
            </a:r>
            <a:r>
              <a:rPr dirty="0" sz="2000" spc="45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SENOIDAL</a:t>
            </a:r>
            <a:r>
              <a:rPr dirty="0" sz="2000" spc="46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SIGUIENDO</a:t>
            </a:r>
            <a:r>
              <a:rPr dirty="0" sz="2000" spc="465" b="1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una</a:t>
            </a:r>
            <a:r>
              <a:rPr dirty="0" sz="2000" spc="450" b="1">
                <a:latin typeface="Calibri"/>
                <a:cs typeface="Calibri"/>
              </a:rPr>
              <a:t> </a:t>
            </a:r>
            <a:r>
              <a:rPr dirty="0" sz="2000" spc="-15" b="1">
                <a:latin typeface="Calibri"/>
                <a:cs typeface="Calibri"/>
              </a:rPr>
              <a:t>MEDIDA</a:t>
            </a:r>
            <a:r>
              <a:rPr dirty="0" sz="2000" spc="47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SENOIDAL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11771" y="5515005"/>
            <a:ext cx="1230472" cy="2001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07681" y="909620"/>
            <a:ext cx="8742045" cy="53320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6515" marR="367030">
              <a:lnSpc>
                <a:spcPct val="131600"/>
              </a:lnSpc>
              <a:spcBef>
                <a:spcPts val="95"/>
              </a:spcBef>
            </a:pPr>
            <a:r>
              <a:rPr dirty="0" sz="1600" spc="-5">
                <a:latin typeface="Arial MT"/>
                <a:cs typeface="Arial MT"/>
              </a:rPr>
              <a:t>Hemos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visto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como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Kalman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polinomial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segundo orden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ruido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 proceso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capaz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seguir</a:t>
            </a:r>
            <a:r>
              <a:rPr dirty="0" sz="1600">
                <a:latin typeface="Arial MT"/>
                <a:cs typeface="Arial MT"/>
              </a:rPr>
              <a:t> a </a:t>
            </a:r>
            <a:r>
              <a:rPr dirty="0" sz="1600" spc="-5">
                <a:latin typeface="Arial MT"/>
                <a:cs typeface="Arial MT"/>
              </a:rPr>
              <a:t>una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señal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senoidal.</a:t>
            </a:r>
            <a:endParaRPr sz="1600">
              <a:latin typeface="Arial MT"/>
              <a:cs typeface="Arial MT"/>
            </a:endParaRPr>
          </a:p>
          <a:p>
            <a:pPr marL="34290" marR="241935" indent="-635">
              <a:lnSpc>
                <a:spcPct val="150000"/>
              </a:lnSpc>
              <a:spcBef>
                <a:spcPts val="1110"/>
              </a:spcBef>
            </a:pP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estimación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derivada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señal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no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estaba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todo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mal</a:t>
            </a:r>
            <a:r>
              <a:rPr dirty="0" sz="1600">
                <a:latin typeface="Arial MT"/>
                <a:cs typeface="Arial MT"/>
              </a:rPr>
              <a:t> y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para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ciertas aplicaciones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podría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incluso</a:t>
            </a:r>
            <a:r>
              <a:rPr dirty="0" sz="1600" spc="-15">
                <a:latin typeface="Arial MT"/>
                <a:cs typeface="Arial MT"/>
              </a:rPr>
              <a:t> aceptar.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50">
              <a:latin typeface="Arial MT"/>
              <a:cs typeface="Arial MT"/>
            </a:endParaRPr>
          </a:p>
          <a:p>
            <a:pPr marL="12700" marR="5080">
              <a:lnSpc>
                <a:spcPct val="150000"/>
              </a:lnSpc>
              <a:spcBef>
                <a:spcPts val="5"/>
              </a:spcBef>
            </a:pP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virtud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Kalman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polinomial era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no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requería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ninguna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información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 </a:t>
            </a:r>
            <a:r>
              <a:rPr dirty="0" sz="1600" spc="-5">
                <a:latin typeface="Arial MT"/>
                <a:cs typeface="Arial MT"/>
              </a:rPr>
              <a:t>priori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 </a:t>
            </a:r>
            <a:r>
              <a:rPr dirty="0" sz="1600" spc="-42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señal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real.</a:t>
            </a:r>
            <a:endParaRPr sz="1600">
              <a:latin typeface="Arial MT"/>
              <a:cs typeface="Arial MT"/>
            </a:endParaRPr>
          </a:p>
          <a:p>
            <a:pPr marL="56515" marR="961390">
              <a:lnSpc>
                <a:spcPct val="150000"/>
              </a:lnSpc>
              <a:spcBef>
                <a:spcPts val="1265"/>
              </a:spcBef>
            </a:pPr>
            <a:r>
              <a:rPr dirty="0" sz="1600">
                <a:latin typeface="Arial MT"/>
                <a:cs typeface="Arial MT"/>
              </a:rPr>
              <a:t>¿ </a:t>
            </a:r>
            <a:r>
              <a:rPr dirty="0" sz="1600" spc="-5">
                <a:latin typeface="Arial MT"/>
                <a:cs typeface="Arial MT"/>
              </a:rPr>
              <a:t>Se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podría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haber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hecho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mejor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otro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tipo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 filtro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 Kalman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si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hiubieramos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tenido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conocimiento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 que 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señal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era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senoidal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?</a:t>
            </a:r>
            <a:endParaRPr sz="1600">
              <a:latin typeface="Arial MT"/>
              <a:cs typeface="Arial MT"/>
            </a:endParaRPr>
          </a:p>
          <a:p>
            <a:pPr marL="34290" marR="8255" indent="-22225">
              <a:lnSpc>
                <a:spcPct val="236600"/>
              </a:lnSpc>
              <a:spcBef>
                <a:spcPts val="30"/>
              </a:spcBef>
            </a:pPr>
            <a:r>
              <a:rPr dirty="0" sz="1600" spc="-20">
                <a:latin typeface="Arial MT"/>
                <a:cs typeface="Arial MT"/>
              </a:rPr>
              <a:t>Veamos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cómo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puede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mejorar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realización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filtro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si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tiene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información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disponible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 </a:t>
            </a:r>
            <a:r>
              <a:rPr dirty="0" sz="1600" spc="-5">
                <a:latin typeface="Arial MT"/>
                <a:cs typeface="Arial MT"/>
              </a:rPr>
              <a:t>priori. </a:t>
            </a:r>
            <a:r>
              <a:rPr dirty="0" sz="1600" spc="-42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Recordemos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 la señal real es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Arial MT"/>
              <a:cs typeface="Arial MT"/>
            </a:endParaRPr>
          </a:p>
          <a:p>
            <a:pPr marL="34290">
              <a:lnSpc>
                <a:spcPct val="100000"/>
              </a:lnSpc>
            </a:pPr>
            <a:r>
              <a:rPr dirty="0" sz="1600" spc="-5">
                <a:latin typeface="Arial MT"/>
                <a:cs typeface="Arial MT"/>
              </a:rPr>
              <a:t>Si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tomamos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derivada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señal también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tendremos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una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senoide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57901" y="6529109"/>
            <a:ext cx="1430207" cy="23305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20252" y="743305"/>
            <a:ext cx="1696425" cy="26659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73834" y="1949195"/>
            <a:ext cx="1031383" cy="26634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86340" y="452881"/>
            <a:ext cx="8819515" cy="44113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30">
                <a:latin typeface="Arial MT"/>
                <a:cs typeface="Arial MT"/>
              </a:rPr>
              <a:t>Tomando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derivada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otra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vez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50">
              <a:latin typeface="Arial MT"/>
              <a:cs typeface="Arial MT"/>
            </a:endParaRPr>
          </a:p>
          <a:p>
            <a:pPr marL="66675" marR="5080">
              <a:lnSpc>
                <a:spcPct val="150000"/>
              </a:lnSpc>
            </a:pPr>
            <a:r>
              <a:rPr dirty="0" sz="1600" spc="-5">
                <a:latin typeface="Arial MT"/>
                <a:cs typeface="Arial MT"/>
              </a:rPr>
              <a:t>Esta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última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ecuación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puede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expresar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términos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primera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ecuación, por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podemos </a:t>
            </a:r>
            <a:r>
              <a:rPr dirty="0" sz="1600" spc="-42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reescribir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como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00">
              <a:latin typeface="Arial MT"/>
              <a:cs typeface="Arial MT"/>
            </a:endParaRPr>
          </a:p>
          <a:p>
            <a:pPr marL="55880" marR="665480" indent="-635">
              <a:lnSpc>
                <a:spcPct val="150000"/>
              </a:lnSpc>
              <a:tabLst>
                <a:tab pos="3404235" algn="l"/>
                <a:tab pos="7533640" algn="l"/>
              </a:tabLst>
            </a:pPr>
            <a:r>
              <a:rPr dirty="0" sz="1600" spc="-5">
                <a:latin typeface="Arial MT"/>
                <a:cs typeface="Arial MT"/>
              </a:rPr>
              <a:t>Se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ha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eliminado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el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término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senoidal,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y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derivada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segunda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señal</a:t>
            </a:r>
            <a:r>
              <a:rPr dirty="0" sz="1600">
                <a:latin typeface="Arial MT"/>
                <a:cs typeface="Arial MT"/>
              </a:rPr>
              <a:t> 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estado	,</a:t>
            </a:r>
            <a:r>
              <a:rPr dirty="0" sz="1600" spc="-4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se</a:t>
            </a:r>
            <a:r>
              <a:rPr dirty="0" sz="1600" spc="-4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ha </a:t>
            </a:r>
            <a:r>
              <a:rPr dirty="0" sz="1600" spc="-42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expresado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en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términos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del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estado	</a:t>
            </a:r>
            <a:r>
              <a:rPr dirty="0" sz="1600"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  <a:p>
            <a:pPr marL="55880" marR="131445">
              <a:lnSpc>
                <a:spcPct val="150000"/>
              </a:lnSpc>
              <a:spcBef>
                <a:spcPts val="665"/>
              </a:spcBef>
            </a:pP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ecuación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diferencial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anterior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no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depende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 amplitud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senoide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sino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únicamente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 su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frecuencia.</a:t>
            </a:r>
            <a:endParaRPr sz="1600">
              <a:latin typeface="Arial MT"/>
              <a:cs typeface="Arial MT"/>
            </a:endParaRPr>
          </a:p>
          <a:p>
            <a:pPr marL="66675" marR="152400">
              <a:lnSpc>
                <a:spcPct val="131600"/>
              </a:lnSpc>
              <a:spcBef>
                <a:spcPts val="1360"/>
              </a:spcBef>
            </a:pPr>
            <a:r>
              <a:rPr dirty="0" sz="1600" spc="-5">
                <a:latin typeface="Arial MT"/>
                <a:cs typeface="Arial MT"/>
              </a:rPr>
              <a:t>Podemos reescribir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 ecuación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anterior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en forma</a:t>
            </a:r>
            <a:r>
              <a:rPr dirty="0" sz="1600" spc="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ecuación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diferencial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matricial</a:t>
            </a:r>
            <a:r>
              <a:rPr dirty="0" sz="1600">
                <a:latin typeface="Arial MT"/>
                <a:cs typeface="Arial MT"/>
              </a:rPr>
              <a:t> 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espacio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 estados.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33361" y="4920505"/>
            <a:ext cx="2360880" cy="59908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53578" y="5775452"/>
            <a:ext cx="8841740" cy="1209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6675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Esta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ecuación es nuestro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nuevo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modelo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 mundo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real.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>
              <a:latin typeface="Arial MT"/>
              <a:cs typeface="Arial MT"/>
            </a:endParaRPr>
          </a:p>
          <a:p>
            <a:pPr marL="12700" marR="5080">
              <a:lnSpc>
                <a:spcPct val="131600"/>
              </a:lnSpc>
            </a:pPr>
            <a:r>
              <a:rPr dirty="0" sz="1600" spc="-5">
                <a:latin typeface="Arial MT"/>
                <a:cs typeface="Arial MT"/>
              </a:rPr>
              <a:t>Recordemos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forma</a:t>
            </a:r>
            <a:r>
              <a:rPr dirty="0" sz="1600" spc="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espacio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estados</a:t>
            </a:r>
            <a:r>
              <a:rPr dirty="0" sz="1600" spc="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no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otra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cosa que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una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forma</a:t>
            </a:r>
            <a:r>
              <a:rPr dirty="0" sz="1600" spc="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mas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expresar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una ecuación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diferencial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escalar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segundo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orden.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43379" y="2601467"/>
            <a:ext cx="291845" cy="27508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74895" y="3066776"/>
            <a:ext cx="166808" cy="13356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084" y="440991"/>
            <a:ext cx="8234680" cy="6673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31600"/>
              </a:lnSpc>
              <a:spcBef>
                <a:spcPts val="95"/>
              </a:spcBef>
            </a:pPr>
            <a:r>
              <a:rPr dirty="0" sz="1600" spc="-5">
                <a:latin typeface="Arial MT"/>
                <a:cs typeface="Arial MT"/>
              </a:rPr>
              <a:t>Aunque 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forma</a:t>
            </a:r>
            <a:r>
              <a:rPr dirty="0" sz="1600" spc="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espacio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estados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no añade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ninguna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información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adicional, esta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requerida para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formulación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Kalman.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08947" y="1928163"/>
            <a:ext cx="2328344" cy="59938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15206" y="1367292"/>
            <a:ext cx="765751" cy="23295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40441" y="2825749"/>
            <a:ext cx="795464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Arial MT"/>
                <a:cs typeface="Arial MT"/>
              </a:rPr>
              <a:t>A</a:t>
            </a:r>
            <a:r>
              <a:rPr dirty="0" sz="1600" spc="-9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partir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ecuación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anterior</a:t>
            </a:r>
            <a:r>
              <a:rPr dirty="0" sz="1600" spc="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podemos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ver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matriz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 dinámica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del sistema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41504" y="3295622"/>
            <a:ext cx="1663221" cy="63203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97008" y="4065819"/>
            <a:ext cx="882650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Para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una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matriz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dinámica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sistema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invariante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el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tiempo,</a:t>
            </a:r>
            <a:r>
              <a:rPr dirty="0" sz="1600" spc="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podemos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obtener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su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matriz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fundamental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según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21048" y="4750104"/>
            <a:ext cx="2394790" cy="33324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83876" y="5473700"/>
            <a:ext cx="6210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donde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95213" y="5473700"/>
            <a:ext cx="21297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es</a:t>
            </a:r>
            <a:r>
              <a:rPr dirty="0" sz="1800" spc="38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la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matriz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identidad.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47132" y="5544115"/>
            <a:ext cx="166656" cy="19998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951871" y="6330950"/>
            <a:ext cx="3834129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En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primer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20">
                <a:latin typeface="Arial MT"/>
                <a:cs typeface="Arial MT"/>
              </a:rPr>
              <a:t>lugar,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expresamos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inversa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de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32429" y="6330950"/>
            <a:ext cx="52451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Arial MT"/>
                <a:cs typeface="Arial MT"/>
              </a:rPr>
              <a:t>como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89389" y="6362868"/>
            <a:ext cx="698841" cy="19998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38575" y="511036"/>
            <a:ext cx="2760670" cy="6985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75671" y="1421383"/>
            <a:ext cx="422783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30">
                <a:latin typeface="Arial MT"/>
                <a:cs typeface="Arial MT"/>
              </a:rPr>
              <a:t>Tomando</a:t>
            </a:r>
            <a:r>
              <a:rPr dirty="0" sz="1600" spc="-5">
                <a:latin typeface="Arial MT"/>
                <a:cs typeface="Arial MT"/>
              </a:rPr>
              <a:t> la inversa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 la matriz</a:t>
            </a:r>
            <a:r>
              <a:rPr dirty="0" sz="1600">
                <a:latin typeface="Arial MT"/>
                <a:cs typeface="Arial MT"/>
              </a:rPr>
              <a:t> 2</a:t>
            </a:r>
            <a:r>
              <a:rPr dirty="0" sz="1600" spc="-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x</a:t>
            </a:r>
            <a:r>
              <a:rPr dirty="0" sz="1600" spc="-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2</a:t>
            </a:r>
            <a:r>
              <a:rPr dirty="0" sz="1600" spc="-5">
                <a:latin typeface="Arial MT"/>
                <a:cs typeface="Arial MT"/>
              </a:rPr>
              <a:t> tenemos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81769" y="1990117"/>
            <a:ext cx="4090470" cy="6323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62540" y="2868722"/>
            <a:ext cx="8063230" cy="6673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31600"/>
              </a:lnSpc>
              <a:spcBef>
                <a:spcPts val="95"/>
              </a:spcBef>
            </a:pPr>
            <a:r>
              <a:rPr dirty="0" sz="1600" spc="-5">
                <a:latin typeface="Arial MT"/>
                <a:cs typeface="Arial MT"/>
              </a:rPr>
              <a:t>Para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obtener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 matriz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fundamental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como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una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función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del tiempo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tendremos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tomar</a:t>
            </a:r>
            <a:r>
              <a:rPr dirty="0" sz="1600" spc="2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transformada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Laplace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inversa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25643" y="3852689"/>
            <a:ext cx="2951931" cy="90626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97008" y="5177282"/>
            <a:ext cx="662749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Por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tanto,</a:t>
            </a:r>
            <a:r>
              <a:rPr dirty="0" sz="1600" spc="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podemos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ver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como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matriz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fundamental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ahora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senoidal.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0441" y="364791"/>
            <a:ext cx="8747760" cy="6673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31600"/>
              </a:lnSpc>
              <a:spcBef>
                <a:spcPts val="95"/>
              </a:spcBef>
              <a:tabLst>
                <a:tab pos="4985385" algn="l"/>
                <a:tab pos="7695565" algn="l"/>
              </a:tabLst>
            </a:pPr>
            <a:r>
              <a:rPr dirty="0" sz="1600" spc="-5">
                <a:latin typeface="Arial MT"/>
                <a:cs typeface="Arial MT"/>
              </a:rPr>
              <a:t>Para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obtener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matriz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fundamental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discreta,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requerida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el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Kalman </a:t>
            </a:r>
            <a:r>
              <a:rPr dirty="0" sz="1600">
                <a:latin typeface="Arial MT"/>
                <a:cs typeface="Arial MT"/>
              </a:rPr>
              <a:t>y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en las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ecuaciones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Riccati,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debemos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simplemente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sustituir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el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tiempo	por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el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tiempo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muestreo	</a:t>
            </a:r>
            <a:r>
              <a:rPr dirty="0" sz="1600"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6237" y="818227"/>
            <a:ext cx="133421" cy="1793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47595" y="806016"/>
            <a:ext cx="232887" cy="25011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34799" y="1487438"/>
            <a:ext cx="3093060" cy="89853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97008" y="2585253"/>
            <a:ext cx="8924925" cy="2219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Es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importanate</a:t>
            </a:r>
            <a:r>
              <a:rPr dirty="0" sz="1600" spc="2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advertir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medida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conozcamos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 frecuencia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senoide, podemos 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propagar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hacia delante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los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estados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manera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exacta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utilizando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matriz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fundamental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discretizada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o </a:t>
            </a:r>
            <a:r>
              <a:rPr dirty="0" sz="1600" spc="-5">
                <a:latin typeface="Arial MT"/>
                <a:cs typeface="Arial MT"/>
              </a:rPr>
              <a:t>matriz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transición.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600" spc="-5">
                <a:latin typeface="Arial MT"/>
                <a:cs typeface="Arial MT"/>
              </a:rPr>
              <a:t>No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hace falta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conocer la amplitud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 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senoide.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>
              <a:latin typeface="Arial MT"/>
              <a:cs typeface="Arial MT"/>
            </a:endParaRPr>
          </a:p>
          <a:p>
            <a:pPr marL="45085">
              <a:lnSpc>
                <a:spcPct val="100000"/>
              </a:lnSpc>
              <a:spcBef>
                <a:spcPts val="1065"/>
              </a:spcBef>
            </a:pPr>
            <a:r>
              <a:rPr dirty="0" sz="1600" spc="-5">
                <a:latin typeface="Arial MT"/>
                <a:cs typeface="Arial MT"/>
              </a:rPr>
              <a:t>Sustituyendo la nueva matriz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fundamental</a:t>
            </a:r>
            <a:r>
              <a:rPr dirty="0" sz="1600" spc="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ecuación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filtrado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Kalman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00738" y="5170278"/>
            <a:ext cx="3425704" cy="26648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86340" y="5742219"/>
            <a:ext cx="866267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dará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lugar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una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ecuación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matricial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diferencias, 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cual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 descompone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varias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ecuaciones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escalares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en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diferencias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06942" y="581183"/>
            <a:ext cx="4248662" cy="53289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90728" y="1362740"/>
            <a:ext cx="4622748" cy="36618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62540" y="2053081"/>
            <a:ext cx="300355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donde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el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residual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define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como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01542" y="2456002"/>
            <a:ext cx="3991262" cy="53279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07685" y="3173522"/>
            <a:ext cx="8564245" cy="24917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5085" marR="47625">
              <a:lnSpc>
                <a:spcPct val="131600"/>
              </a:lnSpc>
              <a:spcBef>
                <a:spcPts val="95"/>
              </a:spcBef>
            </a:pPr>
            <a:r>
              <a:rPr dirty="0" sz="1600" spc="-5">
                <a:latin typeface="Arial MT"/>
                <a:cs typeface="Arial MT"/>
              </a:rPr>
              <a:t>De igual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manera,</a:t>
            </a:r>
            <a:r>
              <a:rPr dirty="0" sz="1600" spc="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las ganancias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Kalman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también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pueden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obtener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utilizando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nueva matriz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fundamental.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600" spc="-5">
                <a:latin typeface="Arial MT"/>
                <a:cs typeface="Arial MT"/>
              </a:rPr>
              <a:t>Recordemos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filtro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Kalman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asume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conocemos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frecuencia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 senoide.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Arial MT"/>
              <a:cs typeface="Arial MT"/>
            </a:endParaRPr>
          </a:p>
          <a:p>
            <a:pPr marL="24130" marR="5080">
              <a:lnSpc>
                <a:spcPct val="140800"/>
              </a:lnSpc>
            </a:pPr>
            <a:r>
              <a:rPr dirty="0" sz="1600" spc="-5">
                <a:latin typeface="Arial MT"/>
                <a:cs typeface="Arial MT"/>
              </a:rPr>
              <a:t>Si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frecuencia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senoide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fuera</a:t>
            </a:r>
            <a:r>
              <a:rPr dirty="0" sz="1600" spc="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desconocida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y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tuviéramos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15">
                <a:latin typeface="Arial MT"/>
                <a:cs typeface="Arial MT"/>
              </a:rPr>
              <a:t>estimar,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tendríamos</a:t>
            </a:r>
            <a:r>
              <a:rPr dirty="0" sz="1600" spc="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 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utilizar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técnicas 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filtrado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no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lineal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(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por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ejemplo,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el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Kalman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extendido,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para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estimar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el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mismo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número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estados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más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estado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correspondiente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frecuencia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senoide).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7648" y="407457"/>
            <a:ext cx="8767445" cy="3922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7310" marR="220979">
              <a:lnSpc>
                <a:spcPct val="150000"/>
              </a:lnSpc>
              <a:spcBef>
                <a:spcPts val="100"/>
              </a:spcBef>
            </a:pPr>
            <a:r>
              <a:rPr dirty="0" sz="1600">
                <a:latin typeface="Arial MT"/>
                <a:cs typeface="Arial MT"/>
              </a:rPr>
              <a:t>A</a:t>
            </a:r>
            <a:r>
              <a:rPr dirty="0" sz="1600" spc="-9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continuación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 da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el listado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 un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filtro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Kalman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primer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orden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o </a:t>
            </a:r>
            <a:r>
              <a:rPr dirty="0" sz="1600" spc="-5">
                <a:latin typeface="Arial MT"/>
                <a:cs typeface="Arial MT"/>
              </a:rPr>
              <a:t>dos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estados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hace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uso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del hecho de que la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señal es senoidal.</a:t>
            </a:r>
            <a:endParaRPr sz="1600">
              <a:latin typeface="Arial MT"/>
              <a:cs typeface="Arial MT"/>
            </a:endParaRPr>
          </a:p>
          <a:p>
            <a:pPr marL="34290" marR="197485">
              <a:lnSpc>
                <a:spcPct val="131600"/>
              </a:lnSpc>
              <a:spcBef>
                <a:spcPts val="1610"/>
              </a:spcBef>
            </a:pPr>
            <a:r>
              <a:rPr dirty="0" sz="1600" spc="-5">
                <a:latin typeface="Arial MT"/>
                <a:cs typeface="Arial MT"/>
              </a:rPr>
              <a:t>En el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caso nominal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frecuencia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senoide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otra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vez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1 </a:t>
            </a:r>
            <a:r>
              <a:rPr dirty="0" sz="1600" spc="-5">
                <a:latin typeface="Arial MT"/>
                <a:cs typeface="Arial MT"/>
              </a:rPr>
              <a:t>rad/s,</a:t>
            </a:r>
            <a:r>
              <a:rPr dirty="0" sz="1600" spc="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mientras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amplitud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 la unidad </a:t>
            </a:r>
            <a:r>
              <a:rPr dirty="0" sz="1600">
                <a:latin typeface="Arial MT"/>
                <a:cs typeface="Arial MT"/>
              </a:rPr>
              <a:t>(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con otras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amplitudes, los resultados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no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cambiarían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cualitativamente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).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50">
              <a:latin typeface="Arial MT"/>
              <a:cs typeface="Arial MT"/>
            </a:endParaRPr>
          </a:p>
          <a:p>
            <a:pPr marL="23495">
              <a:lnSpc>
                <a:spcPct val="100000"/>
              </a:lnSpc>
              <a:spcBef>
                <a:spcPts val="5"/>
              </a:spcBef>
            </a:pPr>
            <a:r>
              <a:rPr dirty="0" sz="1600" spc="-5">
                <a:latin typeface="Arial MT"/>
                <a:cs typeface="Arial MT"/>
              </a:rPr>
              <a:t>El ruido gaussiano 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medición es de </a:t>
            </a:r>
            <a:r>
              <a:rPr dirty="0" sz="1600">
                <a:latin typeface="Arial MT"/>
                <a:cs typeface="Arial MT"/>
              </a:rPr>
              <a:t>media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cero</a:t>
            </a:r>
            <a:r>
              <a:rPr dirty="0" sz="1600">
                <a:latin typeface="Arial MT"/>
                <a:cs typeface="Arial MT"/>
              </a:rPr>
              <a:t> y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desviación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típica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unidad.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Arial MT"/>
              <a:cs typeface="Arial MT"/>
            </a:endParaRPr>
          </a:p>
          <a:p>
            <a:pPr marL="56515" marR="88265">
              <a:lnSpc>
                <a:spcPct val="131600"/>
              </a:lnSpc>
            </a:pPr>
            <a:r>
              <a:rPr dirty="0" sz="1600" spc="-5">
                <a:latin typeface="Arial MT"/>
                <a:cs typeface="Arial MT"/>
              </a:rPr>
              <a:t>Inicialmente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filtro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Kalman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establece sin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ruido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proceso,</a:t>
            </a:r>
            <a:r>
              <a:rPr dirty="0" sz="1600">
                <a:latin typeface="Arial MT"/>
                <a:cs typeface="Arial MT"/>
              </a:rPr>
              <a:t> y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las estimaciones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del estado </a:t>
            </a:r>
            <a:r>
              <a:rPr dirty="0" sz="1600" spc="-42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inicial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</a:t>
            </a:r>
            <a:r>
              <a:rPr dirty="0" sz="1600" spc="-5">
                <a:latin typeface="Arial MT"/>
                <a:cs typeface="Arial MT"/>
              </a:rPr>
              <a:t> cero.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00">
              <a:latin typeface="Arial MT"/>
              <a:cs typeface="Arial MT"/>
            </a:endParaRPr>
          </a:p>
          <a:p>
            <a:pPr marL="12700" marR="5080">
              <a:lnSpc>
                <a:spcPct val="131600"/>
              </a:lnSpc>
            </a:pPr>
            <a:r>
              <a:rPr dirty="0" sz="1600" spc="-5">
                <a:latin typeface="Arial MT"/>
                <a:cs typeface="Arial MT"/>
              </a:rPr>
              <a:t>Igual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antes,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los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términos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diagonal 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matriz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covarianza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error</a:t>
            </a:r>
            <a:r>
              <a:rPr dirty="0" sz="1600" spc="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estimación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inicializan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con el valor infinito.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5940" y="916178"/>
            <a:ext cx="3590925" cy="38658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940685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</a:rPr>
              <a:t>ORDER=2;</a:t>
            </a:r>
            <a:endParaRPr sz="1200">
              <a:latin typeface="Calibri"/>
              <a:cs typeface="Calibri"/>
            </a:endParaRPr>
          </a:p>
          <a:p>
            <a:pPr marL="12700" marR="2940685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PHIS=0.;</a:t>
            </a:r>
            <a:endParaRPr sz="1200">
              <a:latin typeface="Calibri"/>
              <a:cs typeface="Calibri"/>
            </a:endParaRPr>
          </a:p>
          <a:p>
            <a:pPr marL="12700" marR="2940685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W=1;</a:t>
            </a:r>
            <a:endParaRPr sz="1200">
              <a:latin typeface="Calibri"/>
              <a:cs typeface="Calibri"/>
            </a:endParaRPr>
          </a:p>
          <a:p>
            <a:pPr marL="12700" marR="2940685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A=1;</a:t>
            </a:r>
            <a:endParaRPr sz="1200">
              <a:latin typeface="Calibri"/>
              <a:cs typeface="Calibri"/>
            </a:endParaRPr>
          </a:p>
          <a:p>
            <a:pPr marL="12700" marR="2940685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TS=.1;</a:t>
            </a:r>
            <a:endParaRPr sz="1200">
              <a:latin typeface="Calibri"/>
              <a:cs typeface="Calibri"/>
            </a:endParaRPr>
          </a:p>
          <a:p>
            <a:pPr marL="12700" marR="2753995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XH=0.;</a:t>
            </a:r>
            <a:endParaRPr sz="1200">
              <a:latin typeface="Calibri"/>
              <a:cs typeface="Calibri"/>
            </a:endParaRPr>
          </a:p>
          <a:p>
            <a:pPr marL="12700" marR="2753995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XDH=0.;</a:t>
            </a:r>
            <a:endParaRPr sz="1200">
              <a:latin typeface="Calibri"/>
              <a:cs typeface="Calibri"/>
            </a:endParaRPr>
          </a:p>
          <a:p>
            <a:pPr marL="12700" marR="2753995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SIGNOISE=1.;</a:t>
            </a:r>
            <a:endParaRPr sz="12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PHI=[cos(W*TS)</a:t>
            </a:r>
            <a:r>
              <a:rPr dirty="0" sz="1200" spc="2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sin(W*TS)/W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;‐W*sin(W*TS) cos(W*TS)]; </a:t>
            </a:r>
            <a:r>
              <a:rPr dirty="0" sz="1200" spc="-254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P=[99999999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0;0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999999999];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IDNP=eye(ORDER);</a:t>
            </a:r>
            <a:endParaRPr sz="1200">
              <a:latin typeface="Calibri"/>
              <a:cs typeface="Calibri"/>
            </a:endParaRPr>
          </a:p>
          <a:p>
            <a:pPr marL="12700" marR="2208530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Q=zeros(ORDER); 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15">
                <a:latin typeface="Calibri"/>
                <a:cs typeface="Calibri"/>
              </a:rPr>
              <a:t>RMAT=SIGNOISE^2; 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 spc="-15">
                <a:latin typeface="Calibri"/>
                <a:cs typeface="Calibri"/>
              </a:rPr>
              <a:t>HMAT=[1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0]; 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15">
                <a:latin typeface="Calibri"/>
                <a:cs typeface="Calibri"/>
              </a:rPr>
              <a:t>HT=HMAT'; 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PHIT=PHI'; 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Q(1,1)=PHIS*TS^3/3; </a:t>
            </a:r>
            <a:r>
              <a:rPr dirty="0" sz="1200">
                <a:latin typeface="Calibri"/>
                <a:cs typeface="Calibri"/>
              </a:rPr>
              <a:t> Q(1,2)=PHIS*</a:t>
            </a:r>
            <a:r>
              <a:rPr dirty="0" sz="1200" spc="-10">
                <a:latin typeface="Calibri"/>
                <a:cs typeface="Calibri"/>
              </a:rPr>
              <a:t>T</a:t>
            </a:r>
            <a:r>
              <a:rPr dirty="0" sz="1200">
                <a:latin typeface="Calibri"/>
                <a:cs typeface="Calibri"/>
              </a:rPr>
              <a:t>S*</a:t>
            </a:r>
            <a:r>
              <a:rPr dirty="0" sz="1200" spc="-10">
                <a:latin typeface="Calibri"/>
                <a:cs typeface="Calibri"/>
              </a:rPr>
              <a:t>T</a:t>
            </a:r>
            <a:r>
              <a:rPr dirty="0" sz="1200" spc="-5">
                <a:latin typeface="Calibri"/>
                <a:cs typeface="Calibri"/>
              </a:rPr>
              <a:t>S/2;  </a:t>
            </a:r>
            <a:r>
              <a:rPr dirty="0" sz="1200">
                <a:latin typeface="Calibri"/>
                <a:cs typeface="Calibri"/>
              </a:rPr>
              <a:t>Q(2,1)=Q(1,2); 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Q(2,2)=PHIS*TS;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count=0;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04271" y="409447"/>
            <a:ext cx="5668010" cy="3302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/>
              <a:t>(</a:t>
            </a:r>
            <a:r>
              <a:rPr dirty="0" sz="2000" spc="5"/>
              <a:t> </a:t>
            </a:r>
            <a:r>
              <a:rPr dirty="0" sz="2000" spc="-15"/>
              <a:t>Listado</a:t>
            </a:r>
            <a:r>
              <a:rPr dirty="0" sz="2000" spc="15"/>
              <a:t> </a:t>
            </a:r>
            <a:r>
              <a:rPr dirty="0" sz="2000" spc="-5"/>
              <a:t>)</a:t>
            </a:r>
            <a:r>
              <a:rPr dirty="0" sz="2000" spc="5"/>
              <a:t> </a:t>
            </a:r>
            <a:r>
              <a:rPr dirty="0" sz="2000" spc="-10"/>
              <a:t>Filtro</a:t>
            </a:r>
            <a:r>
              <a:rPr dirty="0" sz="2000" spc="25"/>
              <a:t> </a:t>
            </a:r>
            <a:r>
              <a:rPr dirty="0" sz="2000" spc="-5"/>
              <a:t>de</a:t>
            </a:r>
            <a:r>
              <a:rPr dirty="0" sz="2000" spc="10"/>
              <a:t> </a:t>
            </a:r>
            <a:r>
              <a:rPr dirty="0" sz="2000" spc="-10"/>
              <a:t>Kalman</a:t>
            </a:r>
            <a:r>
              <a:rPr dirty="0" sz="2000" spc="15"/>
              <a:t> </a:t>
            </a:r>
            <a:r>
              <a:rPr dirty="0" sz="2000" spc="-5"/>
              <a:t>Senoidal</a:t>
            </a:r>
            <a:r>
              <a:rPr dirty="0" sz="2000" spc="25"/>
              <a:t> </a:t>
            </a:r>
            <a:r>
              <a:rPr dirty="0" sz="2000" spc="-5"/>
              <a:t>y Medida</a:t>
            </a:r>
            <a:r>
              <a:rPr dirty="0" sz="2000" spc="20"/>
              <a:t> </a:t>
            </a:r>
            <a:r>
              <a:rPr dirty="0" sz="2000" spc="-5"/>
              <a:t>Senoidal</a:t>
            </a:r>
            <a:endParaRPr sz="2000"/>
          </a:p>
        </p:txBody>
      </p:sp>
      <p:grpSp>
        <p:nvGrpSpPr>
          <p:cNvPr id="4" name="object 4"/>
          <p:cNvGrpSpPr/>
          <p:nvPr/>
        </p:nvGrpSpPr>
        <p:grpSpPr>
          <a:xfrm>
            <a:off x="1772297" y="4888991"/>
            <a:ext cx="9525" cy="685800"/>
            <a:chOff x="1772297" y="4888991"/>
            <a:chExt cx="9525" cy="685800"/>
          </a:xfrm>
        </p:grpSpPr>
        <p:sp>
          <p:nvSpPr>
            <p:cNvPr id="5" name="object 5"/>
            <p:cNvSpPr/>
            <p:nvPr/>
          </p:nvSpPr>
          <p:spPr>
            <a:xfrm>
              <a:off x="1776869" y="4888991"/>
              <a:ext cx="0" cy="638175"/>
            </a:xfrm>
            <a:custGeom>
              <a:avLst/>
              <a:gdLst/>
              <a:ahLst/>
              <a:cxnLst/>
              <a:rect l="l" t="t" r="r" b="b"/>
              <a:pathLst>
                <a:path w="0" h="638175">
                  <a:moveTo>
                    <a:pt x="0" y="0"/>
                  </a:moveTo>
                  <a:lnTo>
                    <a:pt x="0" y="637794"/>
                  </a:lnTo>
                </a:path>
              </a:pathLst>
            </a:custGeom>
            <a:ln w="9143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772297" y="5555741"/>
              <a:ext cx="9525" cy="19050"/>
            </a:xfrm>
            <a:custGeom>
              <a:avLst/>
              <a:gdLst/>
              <a:ahLst/>
              <a:cxnLst/>
              <a:rect l="l" t="t" r="r" b="b"/>
              <a:pathLst>
                <a:path w="9525" h="19050">
                  <a:moveTo>
                    <a:pt x="9143" y="19050"/>
                  </a:moveTo>
                  <a:lnTo>
                    <a:pt x="9143" y="0"/>
                  </a:lnTo>
                  <a:lnTo>
                    <a:pt x="0" y="0"/>
                  </a:lnTo>
                  <a:lnTo>
                    <a:pt x="0" y="19050"/>
                  </a:lnTo>
                  <a:lnTo>
                    <a:pt x="9143" y="190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2540" y="496315"/>
            <a:ext cx="2972435" cy="10426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Como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señal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real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senoide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Arial MT"/>
              <a:cs typeface="Arial MT"/>
            </a:endParaRPr>
          </a:p>
          <a:p>
            <a:pPr marL="88900">
              <a:lnSpc>
                <a:spcPct val="100000"/>
              </a:lnSpc>
            </a:pPr>
            <a:r>
              <a:rPr dirty="0" sz="1600" spc="-5">
                <a:latin typeface="Arial MT"/>
                <a:cs typeface="Arial MT"/>
              </a:rPr>
              <a:t>su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derivada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estará dada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por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95799" y="880643"/>
            <a:ext cx="997680" cy="23309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12076" y="1604025"/>
            <a:ext cx="1264461" cy="19967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19112" y="2161586"/>
            <a:ext cx="8751570" cy="177736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2860" marR="93345">
              <a:lnSpc>
                <a:spcPct val="131600"/>
              </a:lnSpc>
              <a:spcBef>
                <a:spcPts val="95"/>
              </a:spcBef>
            </a:pPr>
            <a:r>
              <a:rPr dirty="0" sz="1600" spc="-5">
                <a:latin typeface="Arial MT"/>
                <a:cs typeface="Arial MT"/>
              </a:rPr>
              <a:t>Para una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señal 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medida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senoidal podemos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intentar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primer</a:t>
            </a:r>
            <a:r>
              <a:rPr dirty="0" sz="1600" spc="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lugar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utilizar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Kalman </a:t>
            </a:r>
            <a:r>
              <a:rPr dirty="0" sz="1600" spc="-42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polinomial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primer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orden.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Arial MT"/>
              <a:cs typeface="Arial MT"/>
            </a:endParaRPr>
          </a:p>
          <a:p>
            <a:pPr marL="12700" marR="5080">
              <a:lnSpc>
                <a:spcPct val="131600"/>
              </a:lnSpc>
            </a:pPr>
            <a:r>
              <a:rPr dirty="0" sz="1600" spc="-5">
                <a:latin typeface="Arial MT"/>
                <a:cs typeface="Arial MT"/>
              </a:rPr>
              <a:t>El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filtro</a:t>
            </a:r>
            <a:r>
              <a:rPr dirty="0" sz="1600" spc="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Kalman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polinomial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una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elección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razonable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ya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momento,</a:t>
            </a:r>
            <a:r>
              <a:rPr dirty="0" sz="1600" spc="2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supone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aún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no hemos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tratado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otra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clase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filtros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Kalman.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22075" y="1210309"/>
            <a:ext cx="4528820" cy="5328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Calibri"/>
                <a:cs typeface="Calibri"/>
              </a:rPr>
              <a:t>for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T=0:TS:20</a:t>
            </a:r>
            <a:endParaRPr sz="1200">
              <a:latin typeface="Calibri"/>
              <a:cs typeface="Calibri"/>
            </a:endParaRPr>
          </a:p>
          <a:p>
            <a:pPr marL="926465" marR="2024380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PHIP=PHI*P; 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PHIPPHIT=PHIP*PHIT; 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M=PHIPPHIT+Q; 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HM=HMAT*M; 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HMHT=HM*HT; 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5">
                <a:latin typeface="Calibri"/>
                <a:cs typeface="Calibri"/>
              </a:rPr>
              <a:t>HMHTR=HMHT+RMAT; 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HMHTRINV=i</a:t>
            </a:r>
            <a:r>
              <a:rPr dirty="0" sz="1200" spc="-20">
                <a:latin typeface="Calibri"/>
                <a:cs typeface="Calibri"/>
              </a:rPr>
              <a:t>n</a:t>
            </a:r>
            <a:r>
              <a:rPr dirty="0" sz="1200" spc="-5">
                <a:latin typeface="Calibri"/>
                <a:cs typeface="Calibri"/>
              </a:rPr>
              <a:t>v</a:t>
            </a:r>
            <a:r>
              <a:rPr dirty="0" sz="1200">
                <a:latin typeface="Calibri"/>
                <a:cs typeface="Calibri"/>
              </a:rPr>
              <a:t>(HMHTR);  </a:t>
            </a:r>
            <a:r>
              <a:rPr dirty="0" sz="1200" spc="-10">
                <a:latin typeface="Calibri"/>
                <a:cs typeface="Calibri"/>
              </a:rPr>
              <a:t>MHT=M*HT; </a:t>
            </a:r>
            <a:r>
              <a:rPr dirty="0" sz="1200" spc="-5">
                <a:latin typeface="Calibri"/>
                <a:cs typeface="Calibri"/>
              </a:rPr>
              <a:t> K=MHT*HMHTRINV; 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KH=K*HMAT; 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IKH=IDNP‐KH;</a:t>
            </a:r>
            <a:endParaRPr sz="1200">
              <a:latin typeface="Calibri"/>
              <a:cs typeface="Calibri"/>
            </a:endParaRPr>
          </a:p>
          <a:p>
            <a:pPr marL="927100" marR="1990089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P=IKH*M; 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XNOISE=SIGNOISE*randn;</a:t>
            </a:r>
            <a:endParaRPr sz="1200">
              <a:latin typeface="Calibri"/>
              <a:cs typeface="Calibri"/>
            </a:endParaRPr>
          </a:p>
          <a:p>
            <a:pPr marL="927100" marR="2345690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X=A*sin(W*T); 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XD=A*W*</a:t>
            </a:r>
            <a:r>
              <a:rPr dirty="0" sz="1200" spc="-10">
                <a:latin typeface="Calibri"/>
                <a:cs typeface="Calibri"/>
              </a:rPr>
              <a:t>c</a:t>
            </a:r>
            <a:r>
              <a:rPr dirty="0" sz="1200">
                <a:latin typeface="Calibri"/>
                <a:cs typeface="Calibri"/>
              </a:rPr>
              <a:t>os(W*T);  </a:t>
            </a:r>
            <a:r>
              <a:rPr dirty="0" sz="1200" spc="-5">
                <a:latin typeface="Calibri"/>
                <a:cs typeface="Calibri"/>
              </a:rPr>
              <a:t>XS=X+XNOISE; </a:t>
            </a:r>
            <a:r>
              <a:rPr dirty="0" sz="1200">
                <a:latin typeface="Calibri"/>
                <a:cs typeface="Calibri"/>
              </a:rPr>
              <a:t> XHOLD=XH;</a:t>
            </a:r>
            <a:endParaRPr sz="1200">
              <a:latin typeface="Calibri"/>
              <a:cs typeface="Calibri"/>
            </a:endParaRPr>
          </a:p>
          <a:p>
            <a:pPr marL="927100" marR="5080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RES=XS‐XH*cos(W*TS)‐sin(W*TS)*XDH/W; 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XH=cos(W*TS)*XH+XDH*sin(W*TS)/W+K(1,1)*RES; 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XDH=‐W*sin(W*TS)*XHOLD+XDH*cos(W*TS)+K(2,1)*RES;</a:t>
            </a:r>
            <a:endParaRPr sz="1200">
              <a:latin typeface="Calibri"/>
              <a:cs typeface="Calibri"/>
            </a:endParaRPr>
          </a:p>
          <a:p>
            <a:pPr marL="927100" marR="2163445">
              <a:lnSpc>
                <a:spcPct val="100000"/>
              </a:lnSpc>
            </a:pPr>
            <a:r>
              <a:rPr dirty="0" sz="1200" spc="-10">
                <a:latin typeface="Calibri"/>
                <a:cs typeface="Calibri"/>
              </a:rPr>
              <a:t>count=count+1; 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ArrayT(count)=T; </a:t>
            </a:r>
            <a:r>
              <a:rPr dirty="0" sz="1200" spc="-5">
                <a:latin typeface="Calibri"/>
                <a:cs typeface="Calibri"/>
              </a:rPr>
              <a:t> ArrayX(count)=X; 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ArrayXS(count)=XS; </a:t>
            </a:r>
            <a:r>
              <a:rPr dirty="0" sz="1200" spc="-5">
                <a:latin typeface="Calibri"/>
                <a:cs typeface="Calibri"/>
              </a:rPr>
              <a:t> ArrayXH(count)=XH; 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ArrayXD(count)=XD; 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Ar</a:t>
            </a:r>
            <a:r>
              <a:rPr dirty="0" sz="1200" spc="-25">
                <a:latin typeface="Calibri"/>
                <a:cs typeface="Calibri"/>
              </a:rPr>
              <a:t>ra</a:t>
            </a:r>
            <a:r>
              <a:rPr dirty="0" sz="1200">
                <a:latin typeface="Calibri"/>
                <a:cs typeface="Calibri"/>
              </a:rPr>
              <a:t>yXDH</a:t>
            </a:r>
            <a:r>
              <a:rPr dirty="0" sz="1200" spc="-5">
                <a:latin typeface="Calibri"/>
                <a:cs typeface="Calibri"/>
              </a:rPr>
              <a:t>(</a:t>
            </a:r>
            <a:r>
              <a:rPr dirty="0" sz="1200" spc="-10">
                <a:latin typeface="Calibri"/>
                <a:cs typeface="Calibri"/>
              </a:rPr>
              <a:t>c</a:t>
            </a:r>
            <a:r>
              <a:rPr dirty="0" sz="1200" spc="-5">
                <a:latin typeface="Calibri"/>
                <a:cs typeface="Calibri"/>
              </a:rPr>
              <a:t>o</a:t>
            </a:r>
            <a:r>
              <a:rPr dirty="0" sz="1200">
                <a:latin typeface="Calibri"/>
                <a:cs typeface="Calibri"/>
              </a:rPr>
              <a:t>u</a:t>
            </a:r>
            <a:r>
              <a:rPr dirty="0" sz="1200" spc="-15">
                <a:latin typeface="Calibri"/>
                <a:cs typeface="Calibri"/>
              </a:rPr>
              <a:t>n</a:t>
            </a:r>
            <a:r>
              <a:rPr dirty="0" sz="1200">
                <a:latin typeface="Calibri"/>
                <a:cs typeface="Calibri"/>
              </a:rPr>
              <a:t>t)=XDH;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end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35999" y="534173"/>
            <a:ext cx="9525" cy="495300"/>
          </a:xfrm>
          <a:custGeom>
            <a:avLst/>
            <a:gdLst/>
            <a:ahLst/>
            <a:cxnLst/>
            <a:rect l="l" t="t" r="r" b="b"/>
            <a:pathLst>
              <a:path w="9525" h="495300">
                <a:moveTo>
                  <a:pt x="9144" y="467106"/>
                </a:moveTo>
                <a:lnTo>
                  <a:pt x="0" y="467106"/>
                </a:lnTo>
                <a:lnTo>
                  <a:pt x="0" y="495300"/>
                </a:lnTo>
                <a:lnTo>
                  <a:pt x="9144" y="495300"/>
                </a:lnTo>
                <a:lnTo>
                  <a:pt x="9144" y="467106"/>
                </a:lnTo>
                <a:close/>
              </a:path>
              <a:path w="9525" h="495300">
                <a:moveTo>
                  <a:pt x="9144" y="400050"/>
                </a:moveTo>
                <a:lnTo>
                  <a:pt x="0" y="400050"/>
                </a:lnTo>
                <a:lnTo>
                  <a:pt x="0" y="438150"/>
                </a:lnTo>
                <a:lnTo>
                  <a:pt x="9144" y="438150"/>
                </a:lnTo>
                <a:lnTo>
                  <a:pt x="9144" y="400050"/>
                </a:lnTo>
                <a:close/>
              </a:path>
              <a:path w="9525" h="495300">
                <a:moveTo>
                  <a:pt x="9144" y="333756"/>
                </a:moveTo>
                <a:lnTo>
                  <a:pt x="0" y="333756"/>
                </a:lnTo>
                <a:lnTo>
                  <a:pt x="0" y="371856"/>
                </a:lnTo>
                <a:lnTo>
                  <a:pt x="9144" y="371856"/>
                </a:lnTo>
                <a:lnTo>
                  <a:pt x="9144" y="333756"/>
                </a:lnTo>
                <a:close/>
              </a:path>
              <a:path w="9525" h="495300">
                <a:moveTo>
                  <a:pt x="9144" y="266700"/>
                </a:moveTo>
                <a:lnTo>
                  <a:pt x="0" y="266700"/>
                </a:lnTo>
                <a:lnTo>
                  <a:pt x="0" y="304800"/>
                </a:lnTo>
                <a:lnTo>
                  <a:pt x="9144" y="304800"/>
                </a:lnTo>
                <a:lnTo>
                  <a:pt x="9144" y="266700"/>
                </a:lnTo>
                <a:close/>
              </a:path>
              <a:path w="9525" h="495300">
                <a:moveTo>
                  <a:pt x="9144" y="200406"/>
                </a:moveTo>
                <a:lnTo>
                  <a:pt x="0" y="200406"/>
                </a:lnTo>
                <a:lnTo>
                  <a:pt x="0" y="238506"/>
                </a:lnTo>
                <a:lnTo>
                  <a:pt x="9144" y="238506"/>
                </a:lnTo>
                <a:lnTo>
                  <a:pt x="9144" y="200406"/>
                </a:lnTo>
                <a:close/>
              </a:path>
              <a:path w="9525" h="495300">
                <a:moveTo>
                  <a:pt x="9144" y="133350"/>
                </a:moveTo>
                <a:lnTo>
                  <a:pt x="0" y="133350"/>
                </a:lnTo>
                <a:lnTo>
                  <a:pt x="0" y="171450"/>
                </a:lnTo>
                <a:lnTo>
                  <a:pt x="9144" y="171450"/>
                </a:lnTo>
                <a:lnTo>
                  <a:pt x="9144" y="133350"/>
                </a:lnTo>
                <a:close/>
              </a:path>
              <a:path w="9525" h="495300">
                <a:moveTo>
                  <a:pt x="9144" y="67056"/>
                </a:moveTo>
                <a:lnTo>
                  <a:pt x="0" y="67056"/>
                </a:lnTo>
                <a:lnTo>
                  <a:pt x="0" y="105156"/>
                </a:lnTo>
                <a:lnTo>
                  <a:pt x="9144" y="105156"/>
                </a:lnTo>
                <a:lnTo>
                  <a:pt x="9144" y="67056"/>
                </a:lnTo>
                <a:close/>
              </a:path>
              <a:path w="9525" h="495300">
                <a:moveTo>
                  <a:pt x="9144" y="0"/>
                </a:moveTo>
                <a:lnTo>
                  <a:pt x="0" y="0"/>
                </a:lnTo>
                <a:lnTo>
                  <a:pt x="0" y="38100"/>
                </a:lnTo>
                <a:lnTo>
                  <a:pt x="9144" y="38100"/>
                </a:lnTo>
                <a:lnTo>
                  <a:pt x="91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175901" y="6685038"/>
            <a:ext cx="10160" cy="304800"/>
          </a:xfrm>
          <a:custGeom>
            <a:avLst/>
            <a:gdLst/>
            <a:ahLst/>
            <a:cxnLst/>
            <a:rect l="l" t="t" r="r" b="b"/>
            <a:pathLst>
              <a:path w="10160" h="304800">
                <a:moveTo>
                  <a:pt x="9906" y="266700"/>
                </a:moveTo>
                <a:lnTo>
                  <a:pt x="0" y="266700"/>
                </a:lnTo>
                <a:lnTo>
                  <a:pt x="0" y="304800"/>
                </a:lnTo>
                <a:lnTo>
                  <a:pt x="9906" y="304800"/>
                </a:lnTo>
                <a:lnTo>
                  <a:pt x="9906" y="266700"/>
                </a:lnTo>
                <a:close/>
              </a:path>
              <a:path w="10160" h="304800">
                <a:moveTo>
                  <a:pt x="9906" y="199644"/>
                </a:moveTo>
                <a:lnTo>
                  <a:pt x="0" y="199644"/>
                </a:lnTo>
                <a:lnTo>
                  <a:pt x="0" y="237744"/>
                </a:lnTo>
                <a:lnTo>
                  <a:pt x="9906" y="237744"/>
                </a:lnTo>
                <a:lnTo>
                  <a:pt x="9906" y="199644"/>
                </a:lnTo>
                <a:close/>
              </a:path>
              <a:path w="10160" h="304800">
                <a:moveTo>
                  <a:pt x="9906" y="133350"/>
                </a:moveTo>
                <a:lnTo>
                  <a:pt x="0" y="133350"/>
                </a:lnTo>
                <a:lnTo>
                  <a:pt x="0" y="171450"/>
                </a:lnTo>
                <a:lnTo>
                  <a:pt x="9906" y="171450"/>
                </a:lnTo>
                <a:lnTo>
                  <a:pt x="9906" y="133350"/>
                </a:lnTo>
                <a:close/>
              </a:path>
              <a:path w="10160" h="304800">
                <a:moveTo>
                  <a:pt x="9906" y="66294"/>
                </a:moveTo>
                <a:lnTo>
                  <a:pt x="0" y="66294"/>
                </a:lnTo>
                <a:lnTo>
                  <a:pt x="0" y="104394"/>
                </a:lnTo>
                <a:lnTo>
                  <a:pt x="9906" y="104394"/>
                </a:lnTo>
                <a:lnTo>
                  <a:pt x="9906" y="66294"/>
                </a:lnTo>
                <a:close/>
              </a:path>
              <a:path w="10160" h="304800">
                <a:moveTo>
                  <a:pt x="9906" y="0"/>
                </a:moveTo>
                <a:lnTo>
                  <a:pt x="0" y="0"/>
                </a:lnTo>
                <a:lnTo>
                  <a:pt x="0" y="38100"/>
                </a:lnTo>
                <a:lnTo>
                  <a:pt x="9906" y="38100"/>
                </a:lnTo>
                <a:lnTo>
                  <a:pt x="99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08239" y="1187196"/>
            <a:ext cx="380365" cy="262255"/>
          </a:xfrm>
          <a:custGeom>
            <a:avLst/>
            <a:gdLst/>
            <a:ahLst/>
            <a:cxnLst/>
            <a:rect l="l" t="t" r="r" b="b"/>
            <a:pathLst>
              <a:path w="380364" h="262255">
                <a:moveTo>
                  <a:pt x="380238" y="131064"/>
                </a:moveTo>
                <a:lnTo>
                  <a:pt x="249174" y="0"/>
                </a:lnTo>
                <a:lnTo>
                  <a:pt x="249174" y="65532"/>
                </a:lnTo>
                <a:lnTo>
                  <a:pt x="0" y="65532"/>
                </a:lnTo>
                <a:lnTo>
                  <a:pt x="0" y="196596"/>
                </a:lnTo>
                <a:lnTo>
                  <a:pt x="249174" y="196596"/>
                </a:lnTo>
                <a:lnTo>
                  <a:pt x="249174" y="262128"/>
                </a:lnTo>
                <a:lnTo>
                  <a:pt x="380238" y="131064"/>
                </a:lnTo>
                <a:close/>
              </a:path>
            </a:pathLst>
          </a:custGeom>
          <a:solidFill>
            <a:srgbClr val="65FF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308239" y="6336791"/>
            <a:ext cx="380365" cy="261620"/>
          </a:xfrm>
          <a:custGeom>
            <a:avLst/>
            <a:gdLst/>
            <a:ahLst/>
            <a:cxnLst/>
            <a:rect l="l" t="t" r="r" b="b"/>
            <a:pathLst>
              <a:path w="380364" h="261620">
                <a:moveTo>
                  <a:pt x="380238" y="130301"/>
                </a:moveTo>
                <a:lnTo>
                  <a:pt x="249174" y="0"/>
                </a:lnTo>
                <a:lnTo>
                  <a:pt x="249174" y="64769"/>
                </a:lnTo>
                <a:lnTo>
                  <a:pt x="0" y="64769"/>
                </a:lnTo>
                <a:lnTo>
                  <a:pt x="0" y="195833"/>
                </a:lnTo>
                <a:lnTo>
                  <a:pt x="249174" y="195833"/>
                </a:lnTo>
                <a:lnTo>
                  <a:pt x="249174" y="261365"/>
                </a:lnTo>
                <a:lnTo>
                  <a:pt x="380238" y="130301"/>
                </a:lnTo>
                <a:close/>
              </a:path>
            </a:pathLst>
          </a:custGeom>
          <a:solidFill>
            <a:srgbClr val="65FF32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96573" y="1438909"/>
            <a:ext cx="2633345" cy="2402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88595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Calibri"/>
                <a:cs typeface="Calibri"/>
              </a:rPr>
              <a:t>figure 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5">
                <a:latin typeface="Calibri"/>
                <a:cs typeface="Calibri"/>
              </a:rPr>
              <a:t>plot(ArrayT,ArrayX,ArrayT,ArrayXH),grid </a:t>
            </a:r>
            <a:r>
              <a:rPr dirty="0" sz="1200" spc="-2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xlabel('Time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(Sec)')</a:t>
            </a:r>
            <a:endParaRPr sz="1200">
              <a:latin typeface="Calibri"/>
              <a:cs typeface="Calibri"/>
            </a:endParaRPr>
          </a:p>
          <a:p>
            <a:pPr marL="12700" marR="574040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ylabel('Estimate </a:t>
            </a:r>
            <a:r>
              <a:rPr dirty="0" sz="1200">
                <a:latin typeface="Calibri"/>
                <a:cs typeface="Calibri"/>
              </a:rPr>
              <a:t>and </a:t>
            </a:r>
            <a:r>
              <a:rPr dirty="0" sz="1200" spc="-25">
                <a:latin typeface="Calibri"/>
                <a:cs typeface="Calibri"/>
              </a:rPr>
              <a:t>True </a:t>
            </a:r>
            <a:r>
              <a:rPr dirty="0" sz="1200" spc="-5">
                <a:latin typeface="Calibri"/>
                <a:cs typeface="Calibri"/>
              </a:rPr>
              <a:t>Signal') </a:t>
            </a:r>
            <a:r>
              <a:rPr dirty="0" sz="1200" spc="-26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axis([0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20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‐2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2])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dirty="0" sz="1200" spc="-10">
                <a:latin typeface="Calibri"/>
                <a:cs typeface="Calibri"/>
              </a:rPr>
              <a:t>figure 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5">
                <a:latin typeface="Calibri"/>
                <a:cs typeface="Calibri"/>
              </a:rPr>
              <a:t>plot(ArrayT,ArrayXD,ArrayT,ArrayXDH),grid </a:t>
            </a:r>
            <a:r>
              <a:rPr dirty="0" sz="1200" spc="-2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xlabel('Time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(Sec)')</a:t>
            </a:r>
            <a:endParaRPr sz="1200">
              <a:latin typeface="Calibri"/>
              <a:cs typeface="Calibri"/>
            </a:endParaRPr>
          </a:p>
          <a:p>
            <a:pPr marL="12700" marR="1343660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ylabel('XD</a:t>
            </a:r>
            <a:r>
              <a:rPr dirty="0" sz="1200" spc="-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and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XDH') </a:t>
            </a:r>
            <a:r>
              <a:rPr dirty="0" sz="1200" spc="-254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axis([0 20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‐4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4])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clc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16365" y="675905"/>
            <a:ext cx="9525" cy="495300"/>
          </a:xfrm>
          <a:custGeom>
            <a:avLst/>
            <a:gdLst/>
            <a:ahLst/>
            <a:cxnLst/>
            <a:rect l="l" t="t" r="r" b="b"/>
            <a:pathLst>
              <a:path w="9525" h="495300">
                <a:moveTo>
                  <a:pt x="9144" y="467106"/>
                </a:moveTo>
                <a:lnTo>
                  <a:pt x="0" y="467106"/>
                </a:lnTo>
                <a:lnTo>
                  <a:pt x="0" y="495300"/>
                </a:lnTo>
                <a:lnTo>
                  <a:pt x="9144" y="495300"/>
                </a:lnTo>
                <a:lnTo>
                  <a:pt x="9144" y="467106"/>
                </a:lnTo>
                <a:close/>
              </a:path>
              <a:path w="9525" h="495300">
                <a:moveTo>
                  <a:pt x="9144" y="400050"/>
                </a:moveTo>
                <a:lnTo>
                  <a:pt x="0" y="400050"/>
                </a:lnTo>
                <a:lnTo>
                  <a:pt x="0" y="438150"/>
                </a:lnTo>
                <a:lnTo>
                  <a:pt x="9144" y="438150"/>
                </a:lnTo>
                <a:lnTo>
                  <a:pt x="9144" y="400050"/>
                </a:lnTo>
                <a:close/>
              </a:path>
              <a:path w="9525" h="495300">
                <a:moveTo>
                  <a:pt x="9144" y="333756"/>
                </a:moveTo>
                <a:lnTo>
                  <a:pt x="0" y="333756"/>
                </a:lnTo>
                <a:lnTo>
                  <a:pt x="0" y="371856"/>
                </a:lnTo>
                <a:lnTo>
                  <a:pt x="9144" y="371856"/>
                </a:lnTo>
                <a:lnTo>
                  <a:pt x="9144" y="333756"/>
                </a:lnTo>
                <a:close/>
              </a:path>
              <a:path w="9525" h="495300">
                <a:moveTo>
                  <a:pt x="9144" y="266700"/>
                </a:moveTo>
                <a:lnTo>
                  <a:pt x="0" y="266700"/>
                </a:lnTo>
                <a:lnTo>
                  <a:pt x="0" y="304800"/>
                </a:lnTo>
                <a:lnTo>
                  <a:pt x="9144" y="304800"/>
                </a:lnTo>
                <a:lnTo>
                  <a:pt x="9144" y="266700"/>
                </a:lnTo>
                <a:close/>
              </a:path>
              <a:path w="9525" h="495300">
                <a:moveTo>
                  <a:pt x="9144" y="200406"/>
                </a:moveTo>
                <a:lnTo>
                  <a:pt x="0" y="200406"/>
                </a:lnTo>
                <a:lnTo>
                  <a:pt x="0" y="238506"/>
                </a:lnTo>
                <a:lnTo>
                  <a:pt x="9144" y="238506"/>
                </a:lnTo>
                <a:lnTo>
                  <a:pt x="9144" y="200406"/>
                </a:lnTo>
                <a:close/>
              </a:path>
              <a:path w="9525" h="495300">
                <a:moveTo>
                  <a:pt x="9144" y="133350"/>
                </a:moveTo>
                <a:lnTo>
                  <a:pt x="0" y="133350"/>
                </a:lnTo>
                <a:lnTo>
                  <a:pt x="0" y="171450"/>
                </a:lnTo>
                <a:lnTo>
                  <a:pt x="9144" y="171450"/>
                </a:lnTo>
                <a:lnTo>
                  <a:pt x="9144" y="133350"/>
                </a:lnTo>
                <a:close/>
              </a:path>
              <a:path w="9525" h="495300">
                <a:moveTo>
                  <a:pt x="9144" y="67056"/>
                </a:moveTo>
                <a:lnTo>
                  <a:pt x="0" y="67056"/>
                </a:lnTo>
                <a:lnTo>
                  <a:pt x="0" y="105156"/>
                </a:lnTo>
                <a:lnTo>
                  <a:pt x="9144" y="105156"/>
                </a:lnTo>
                <a:lnTo>
                  <a:pt x="9144" y="67056"/>
                </a:lnTo>
                <a:close/>
              </a:path>
              <a:path w="9525" h="495300">
                <a:moveTo>
                  <a:pt x="9144" y="0"/>
                </a:moveTo>
                <a:lnTo>
                  <a:pt x="0" y="0"/>
                </a:lnTo>
                <a:lnTo>
                  <a:pt x="0" y="38100"/>
                </a:lnTo>
                <a:lnTo>
                  <a:pt x="9144" y="38100"/>
                </a:lnTo>
                <a:lnTo>
                  <a:pt x="91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5620" y="1454112"/>
            <a:ext cx="6285487" cy="38576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51851" y="429554"/>
            <a:ext cx="875728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figura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muestra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como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filtro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Kalman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hace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uso del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hecho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 que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señal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sea senoidal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lleva</a:t>
            </a:r>
            <a:r>
              <a:rPr dirty="0" sz="1600" spc="3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</a:t>
            </a:r>
            <a:r>
              <a:rPr dirty="0" sz="1600" spc="5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cabo</a:t>
            </a:r>
            <a:r>
              <a:rPr dirty="0" sz="1600" spc="4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un</a:t>
            </a:r>
            <a:r>
              <a:rPr dirty="0" sz="1600" spc="5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funcionamiento</a:t>
            </a:r>
            <a:r>
              <a:rPr dirty="0" sz="1600" spc="4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espectacular</a:t>
            </a:r>
            <a:r>
              <a:rPr dirty="0" sz="1600" spc="4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en</a:t>
            </a:r>
            <a:r>
              <a:rPr dirty="0" sz="1600" spc="5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 spc="4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estimación</a:t>
            </a:r>
            <a:r>
              <a:rPr dirty="0" sz="1600" spc="4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4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 spc="4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señal</a:t>
            </a:r>
            <a:r>
              <a:rPr dirty="0" sz="1600" spc="4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cuando</a:t>
            </a:r>
            <a:r>
              <a:rPr dirty="0" sz="1600" spc="4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no</a:t>
            </a:r>
            <a:r>
              <a:rPr dirty="0" sz="1600" spc="4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hay</a:t>
            </a:r>
            <a:r>
              <a:rPr dirty="0" sz="1600" spc="4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ruido 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 proceso.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5288" y="5601742"/>
            <a:ext cx="8237855" cy="1249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El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ruido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proceso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ha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puesto</a:t>
            </a:r>
            <a:r>
              <a:rPr dirty="0" sz="1600">
                <a:latin typeface="Arial MT"/>
                <a:cs typeface="Arial MT"/>
              </a:rPr>
              <a:t> 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cero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porque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sabemos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no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hay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errores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modelado.</a:t>
            </a:r>
            <a:endParaRPr sz="1600">
              <a:latin typeface="Arial MT"/>
              <a:cs typeface="Arial MT"/>
            </a:endParaRPr>
          </a:p>
          <a:p>
            <a:pPr marL="22860" marR="231140">
              <a:lnSpc>
                <a:spcPts val="4029"/>
              </a:lnSpc>
            </a:pPr>
            <a:r>
              <a:rPr dirty="0" sz="1600" spc="-5">
                <a:latin typeface="Arial MT"/>
                <a:cs typeface="Arial MT"/>
              </a:rPr>
              <a:t>Se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puede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ver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como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al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no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haber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ruido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proceso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ha reducido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ruido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transmisión.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Otra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observación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no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aprecia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retraso</a:t>
            </a:r>
            <a:r>
              <a:rPr dirty="0" sz="1600" spc="2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alguno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entre</a:t>
            </a:r>
            <a:r>
              <a:rPr dirty="0" sz="1600" spc="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señal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real</a:t>
            </a:r>
            <a:r>
              <a:rPr dirty="0" sz="1600">
                <a:latin typeface="Arial MT"/>
                <a:cs typeface="Arial MT"/>
              </a:rPr>
              <a:t> y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estimación.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81947" y="1130045"/>
            <a:ext cx="6588252" cy="403631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97008" y="376220"/>
            <a:ext cx="8925560" cy="6673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31600"/>
              </a:lnSpc>
              <a:spcBef>
                <a:spcPts val="95"/>
              </a:spcBef>
            </a:pP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figura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muestra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como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filtro</a:t>
            </a:r>
            <a:r>
              <a:rPr dirty="0" sz="1600" spc="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Kalman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senoidal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también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hace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un seguimiento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 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derivada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 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señal,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está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cerca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perfección.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7008" y="5285016"/>
            <a:ext cx="8846820" cy="16281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860" marR="5080">
              <a:lnSpc>
                <a:spcPct val="15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Se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puede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ver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como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al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haber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información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disponible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priori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( </a:t>
            </a:r>
            <a:r>
              <a:rPr dirty="0" sz="1600" spc="-5">
                <a:latin typeface="Arial MT"/>
                <a:cs typeface="Arial MT"/>
              </a:rPr>
              <a:t>en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caso,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saber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señal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real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una senoide) su utilización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supone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gran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beneficio.</a:t>
            </a:r>
            <a:endParaRPr sz="1600">
              <a:latin typeface="Arial MT"/>
              <a:cs typeface="Arial MT"/>
            </a:endParaRPr>
          </a:p>
          <a:p>
            <a:pPr marL="12700" marR="305435">
              <a:lnSpc>
                <a:spcPct val="150000"/>
              </a:lnSpc>
              <a:spcBef>
                <a:spcPts val="1095"/>
              </a:spcBef>
            </a:pPr>
            <a:r>
              <a:rPr dirty="0" sz="1600" spc="-5">
                <a:latin typeface="Arial MT"/>
                <a:cs typeface="Arial MT"/>
              </a:rPr>
              <a:t>Del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mismo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modo,</a:t>
            </a:r>
            <a:r>
              <a:rPr dirty="0" sz="1600" spc="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si la señal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real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hubiese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sido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polinomio, el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filtro</a:t>
            </a:r>
            <a:r>
              <a:rPr dirty="0" sz="1600" spc="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Kalman senoidal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habría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dado lugar</a:t>
            </a:r>
            <a:r>
              <a:rPr dirty="0" sz="1600">
                <a:latin typeface="Arial MT"/>
                <a:cs typeface="Arial MT"/>
              </a:rPr>
              <a:t> a </a:t>
            </a:r>
            <a:r>
              <a:rPr dirty="0" sz="1600" spc="-20">
                <a:latin typeface="Arial MT"/>
                <a:cs typeface="Arial MT"/>
              </a:rPr>
              <a:t>error.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7676" y="353354"/>
            <a:ext cx="8582660" cy="194246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En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práctica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muy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difícil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encontrar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manera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exacta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matriz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fundamental,</a:t>
            </a:r>
            <a:r>
              <a:rPr dirty="0" sz="1600" spc="2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sobre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todo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si la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obtenemos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mediante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desarrollo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serie de</a:t>
            </a:r>
            <a:r>
              <a:rPr dirty="0" sz="1600" spc="-30">
                <a:latin typeface="Arial MT"/>
                <a:cs typeface="Arial MT"/>
              </a:rPr>
              <a:t> </a:t>
            </a:r>
            <a:r>
              <a:rPr dirty="0" sz="1600" spc="-45">
                <a:latin typeface="Arial MT"/>
                <a:cs typeface="Arial MT"/>
              </a:rPr>
              <a:t>Taylor.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dirty="0" sz="1600" spc="-5">
                <a:latin typeface="Arial MT"/>
                <a:cs typeface="Arial MT"/>
              </a:rPr>
              <a:t>Investiguemos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efecto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tiene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utilizar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una aproximación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 la matriz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fundamental.</a:t>
            </a:r>
            <a:endParaRPr sz="1600">
              <a:latin typeface="Arial MT"/>
              <a:cs typeface="Arial MT"/>
            </a:endParaRPr>
          </a:p>
          <a:p>
            <a:pPr marL="12700" marR="347345">
              <a:lnSpc>
                <a:spcPct val="131600"/>
              </a:lnSpc>
              <a:spcBef>
                <a:spcPts val="819"/>
              </a:spcBef>
            </a:pPr>
            <a:r>
              <a:rPr dirty="0" sz="1600" spc="-5">
                <a:latin typeface="Arial MT"/>
                <a:cs typeface="Arial MT"/>
              </a:rPr>
              <a:t>Como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ya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sabemos,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matriz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fundamental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puede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expresar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términos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 matriz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dinámica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del sistema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como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21807" y="2323353"/>
            <a:ext cx="3617006" cy="5990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07676" y="3034537"/>
            <a:ext cx="305117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Si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aproximamos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por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dos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términos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73070" y="3482428"/>
            <a:ext cx="4223461" cy="63276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89356" y="4496824"/>
            <a:ext cx="2062537" cy="63228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5960" y="2689043"/>
            <a:ext cx="3425704" cy="2660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24422" y="4475732"/>
            <a:ext cx="3059149" cy="109798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92841" y="2290072"/>
            <a:ext cx="2062537" cy="632285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685935" y="2994660"/>
            <a:ext cx="76200" cy="1861820"/>
          </a:xfrm>
          <a:custGeom>
            <a:avLst/>
            <a:gdLst/>
            <a:ahLst/>
            <a:cxnLst/>
            <a:rect l="l" t="t" r="r" b="b"/>
            <a:pathLst>
              <a:path w="76200" h="1861820">
                <a:moveTo>
                  <a:pt x="76200" y="76200"/>
                </a:moveTo>
                <a:lnTo>
                  <a:pt x="38100" y="0"/>
                </a:lnTo>
                <a:lnTo>
                  <a:pt x="0" y="76200"/>
                </a:lnTo>
                <a:lnTo>
                  <a:pt x="32765" y="76200"/>
                </a:lnTo>
                <a:lnTo>
                  <a:pt x="32765" y="63245"/>
                </a:lnTo>
                <a:lnTo>
                  <a:pt x="42671" y="63245"/>
                </a:lnTo>
                <a:lnTo>
                  <a:pt x="42671" y="76200"/>
                </a:lnTo>
                <a:lnTo>
                  <a:pt x="76200" y="76200"/>
                </a:lnTo>
                <a:close/>
              </a:path>
              <a:path w="76200" h="1861820">
                <a:moveTo>
                  <a:pt x="42671" y="76200"/>
                </a:moveTo>
                <a:lnTo>
                  <a:pt x="42671" y="63245"/>
                </a:lnTo>
                <a:lnTo>
                  <a:pt x="32765" y="63245"/>
                </a:lnTo>
                <a:lnTo>
                  <a:pt x="32765" y="76200"/>
                </a:lnTo>
                <a:lnTo>
                  <a:pt x="42671" y="76200"/>
                </a:lnTo>
                <a:close/>
              </a:path>
              <a:path w="76200" h="1861820">
                <a:moveTo>
                  <a:pt x="42671" y="1861565"/>
                </a:moveTo>
                <a:lnTo>
                  <a:pt x="42671" y="76200"/>
                </a:lnTo>
                <a:lnTo>
                  <a:pt x="32765" y="76200"/>
                </a:lnTo>
                <a:lnTo>
                  <a:pt x="32765" y="1861565"/>
                </a:lnTo>
                <a:lnTo>
                  <a:pt x="42671" y="18615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27339" y="1993392"/>
            <a:ext cx="76200" cy="598170"/>
          </a:xfrm>
          <a:custGeom>
            <a:avLst/>
            <a:gdLst/>
            <a:ahLst/>
            <a:cxnLst/>
            <a:rect l="l" t="t" r="r" b="b"/>
            <a:pathLst>
              <a:path w="76200" h="598169">
                <a:moveTo>
                  <a:pt x="76200" y="521969"/>
                </a:moveTo>
                <a:lnTo>
                  <a:pt x="0" y="521969"/>
                </a:lnTo>
                <a:lnTo>
                  <a:pt x="33528" y="589026"/>
                </a:lnTo>
                <a:lnTo>
                  <a:pt x="33528" y="534923"/>
                </a:lnTo>
                <a:lnTo>
                  <a:pt x="43434" y="534923"/>
                </a:lnTo>
                <a:lnTo>
                  <a:pt x="43434" y="587501"/>
                </a:lnTo>
                <a:lnTo>
                  <a:pt x="76200" y="521969"/>
                </a:lnTo>
                <a:close/>
              </a:path>
              <a:path w="76200" h="598169">
                <a:moveTo>
                  <a:pt x="43434" y="521969"/>
                </a:moveTo>
                <a:lnTo>
                  <a:pt x="43434" y="0"/>
                </a:lnTo>
                <a:lnTo>
                  <a:pt x="33528" y="0"/>
                </a:lnTo>
                <a:lnTo>
                  <a:pt x="33528" y="521969"/>
                </a:lnTo>
                <a:lnTo>
                  <a:pt x="43434" y="521969"/>
                </a:lnTo>
                <a:close/>
              </a:path>
              <a:path w="76200" h="598169">
                <a:moveTo>
                  <a:pt x="43434" y="587501"/>
                </a:moveTo>
                <a:lnTo>
                  <a:pt x="43434" y="534923"/>
                </a:lnTo>
                <a:lnTo>
                  <a:pt x="33528" y="534923"/>
                </a:lnTo>
                <a:lnTo>
                  <a:pt x="33528" y="589026"/>
                </a:lnTo>
                <a:lnTo>
                  <a:pt x="38100" y="598169"/>
                </a:lnTo>
                <a:lnTo>
                  <a:pt x="43434" y="5875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65439" y="1988070"/>
            <a:ext cx="3998595" cy="603885"/>
          </a:xfrm>
          <a:custGeom>
            <a:avLst/>
            <a:gdLst/>
            <a:ahLst/>
            <a:cxnLst/>
            <a:rect l="l" t="t" r="r" b="b"/>
            <a:pathLst>
              <a:path w="3998595" h="603885">
                <a:moveTo>
                  <a:pt x="3998214" y="0"/>
                </a:moveTo>
                <a:lnTo>
                  <a:pt x="0" y="0"/>
                </a:lnTo>
                <a:lnTo>
                  <a:pt x="0" y="9906"/>
                </a:lnTo>
                <a:lnTo>
                  <a:pt x="2009394" y="9906"/>
                </a:lnTo>
                <a:lnTo>
                  <a:pt x="2009394" y="527304"/>
                </a:lnTo>
                <a:lnTo>
                  <a:pt x="1975866" y="527304"/>
                </a:lnTo>
                <a:lnTo>
                  <a:pt x="2009394" y="594360"/>
                </a:lnTo>
                <a:lnTo>
                  <a:pt x="2013966" y="603504"/>
                </a:lnTo>
                <a:lnTo>
                  <a:pt x="2019300" y="592836"/>
                </a:lnTo>
                <a:lnTo>
                  <a:pt x="2052066" y="527304"/>
                </a:lnTo>
                <a:lnTo>
                  <a:pt x="2019300" y="527304"/>
                </a:lnTo>
                <a:lnTo>
                  <a:pt x="2019300" y="9906"/>
                </a:lnTo>
                <a:lnTo>
                  <a:pt x="3998214" y="9906"/>
                </a:lnTo>
                <a:lnTo>
                  <a:pt x="39982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961267" y="4230624"/>
            <a:ext cx="1039494" cy="125095"/>
            <a:chOff x="4961267" y="4230624"/>
            <a:chExt cx="1039494" cy="125095"/>
          </a:xfrm>
        </p:grpSpPr>
        <p:sp>
          <p:nvSpPr>
            <p:cNvPr id="9" name="object 9"/>
            <p:cNvSpPr/>
            <p:nvPr/>
          </p:nvSpPr>
          <p:spPr>
            <a:xfrm>
              <a:off x="4961255" y="4230636"/>
              <a:ext cx="43180" cy="125095"/>
            </a:xfrm>
            <a:custGeom>
              <a:avLst/>
              <a:gdLst/>
              <a:ahLst/>
              <a:cxnLst/>
              <a:rect l="l" t="t" r="r" b="b"/>
              <a:pathLst>
                <a:path w="43179" h="125095">
                  <a:moveTo>
                    <a:pt x="9918" y="86868"/>
                  </a:moveTo>
                  <a:lnTo>
                    <a:pt x="0" y="86868"/>
                  </a:lnTo>
                  <a:lnTo>
                    <a:pt x="0" y="124968"/>
                  </a:lnTo>
                  <a:lnTo>
                    <a:pt x="9918" y="124968"/>
                  </a:lnTo>
                  <a:lnTo>
                    <a:pt x="9918" y="86868"/>
                  </a:lnTo>
                  <a:close/>
                </a:path>
                <a:path w="43179" h="125095">
                  <a:moveTo>
                    <a:pt x="9918" y="19812"/>
                  </a:moveTo>
                  <a:lnTo>
                    <a:pt x="0" y="19812"/>
                  </a:lnTo>
                  <a:lnTo>
                    <a:pt x="0" y="57912"/>
                  </a:lnTo>
                  <a:lnTo>
                    <a:pt x="9918" y="57912"/>
                  </a:lnTo>
                  <a:lnTo>
                    <a:pt x="9918" y="19812"/>
                  </a:lnTo>
                  <a:close/>
                </a:path>
                <a:path w="43179" h="125095">
                  <a:moveTo>
                    <a:pt x="42684" y="0"/>
                  </a:moveTo>
                  <a:lnTo>
                    <a:pt x="4584" y="0"/>
                  </a:lnTo>
                  <a:lnTo>
                    <a:pt x="4584" y="9906"/>
                  </a:lnTo>
                  <a:lnTo>
                    <a:pt x="42684" y="9906"/>
                  </a:lnTo>
                  <a:lnTo>
                    <a:pt x="426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032895" y="4235577"/>
              <a:ext cx="967740" cy="0"/>
            </a:xfrm>
            <a:custGeom>
              <a:avLst/>
              <a:gdLst/>
              <a:ahLst/>
              <a:cxnLst/>
              <a:rect l="l" t="t" r="r" b="b"/>
              <a:pathLst>
                <a:path w="967739" h="0">
                  <a:moveTo>
                    <a:pt x="0" y="0"/>
                  </a:moveTo>
                  <a:lnTo>
                    <a:pt x="967739" y="0"/>
                  </a:lnTo>
                </a:path>
              </a:pathLst>
            </a:custGeom>
            <a:ln w="9905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4917071" y="5715761"/>
            <a:ext cx="1072515" cy="331470"/>
            <a:chOff x="4917071" y="5715761"/>
            <a:chExt cx="1072515" cy="331470"/>
          </a:xfrm>
        </p:grpSpPr>
        <p:sp>
          <p:nvSpPr>
            <p:cNvPr id="12" name="object 12"/>
            <p:cNvSpPr/>
            <p:nvPr/>
          </p:nvSpPr>
          <p:spPr>
            <a:xfrm>
              <a:off x="4917071" y="5715761"/>
              <a:ext cx="76200" cy="327025"/>
            </a:xfrm>
            <a:custGeom>
              <a:avLst/>
              <a:gdLst/>
              <a:ahLst/>
              <a:cxnLst/>
              <a:rect l="l" t="t" r="r" b="b"/>
              <a:pathLst>
                <a:path w="76200" h="327025">
                  <a:moveTo>
                    <a:pt x="42672" y="326898"/>
                  </a:moveTo>
                  <a:lnTo>
                    <a:pt x="42672" y="288798"/>
                  </a:lnTo>
                  <a:lnTo>
                    <a:pt x="33528" y="288798"/>
                  </a:lnTo>
                  <a:lnTo>
                    <a:pt x="33528" y="326898"/>
                  </a:lnTo>
                  <a:lnTo>
                    <a:pt x="42672" y="326898"/>
                  </a:lnTo>
                  <a:close/>
                </a:path>
                <a:path w="76200" h="327025">
                  <a:moveTo>
                    <a:pt x="42672" y="259841"/>
                  </a:moveTo>
                  <a:lnTo>
                    <a:pt x="42672" y="221741"/>
                  </a:lnTo>
                  <a:lnTo>
                    <a:pt x="33528" y="221741"/>
                  </a:lnTo>
                  <a:lnTo>
                    <a:pt x="33528" y="259841"/>
                  </a:lnTo>
                  <a:lnTo>
                    <a:pt x="42672" y="259841"/>
                  </a:lnTo>
                  <a:close/>
                </a:path>
                <a:path w="76200" h="327025">
                  <a:moveTo>
                    <a:pt x="42672" y="193548"/>
                  </a:moveTo>
                  <a:lnTo>
                    <a:pt x="42672" y="155448"/>
                  </a:lnTo>
                  <a:lnTo>
                    <a:pt x="33527" y="155448"/>
                  </a:lnTo>
                  <a:lnTo>
                    <a:pt x="33528" y="193548"/>
                  </a:lnTo>
                  <a:lnTo>
                    <a:pt x="42672" y="193548"/>
                  </a:lnTo>
                  <a:close/>
                </a:path>
                <a:path w="76200" h="327025">
                  <a:moveTo>
                    <a:pt x="42672" y="126491"/>
                  </a:moveTo>
                  <a:lnTo>
                    <a:pt x="42672" y="88391"/>
                  </a:lnTo>
                  <a:lnTo>
                    <a:pt x="33527" y="88391"/>
                  </a:lnTo>
                  <a:lnTo>
                    <a:pt x="33527" y="126491"/>
                  </a:lnTo>
                  <a:lnTo>
                    <a:pt x="42672" y="126491"/>
                  </a:lnTo>
                  <a:close/>
                </a:path>
                <a:path w="76200" h="327025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955171" y="6042660"/>
              <a:ext cx="1034415" cy="0"/>
            </a:xfrm>
            <a:custGeom>
              <a:avLst/>
              <a:gdLst/>
              <a:ahLst/>
              <a:cxnLst/>
              <a:rect l="l" t="t" r="r" b="b"/>
              <a:pathLst>
                <a:path w="1034414" h="0">
                  <a:moveTo>
                    <a:pt x="0" y="0"/>
                  </a:moveTo>
                  <a:lnTo>
                    <a:pt x="1034034" y="0"/>
                  </a:lnTo>
                </a:path>
              </a:pathLst>
            </a:custGeom>
            <a:ln w="9143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/>
          <p:nvPr/>
        </p:nvSpPr>
        <p:spPr>
          <a:xfrm>
            <a:off x="5984633" y="4235208"/>
            <a:ext cx="20955" cy="1807845"/>
          </a:xfrm>
          <a:custGeom>
            <a:avLst/>
            <a:gdLst/>
            <a:ahLst/>
            <a:cxnLst/>
            <a:rect l="l" t="t" r="r" b="b"/>
            <a:pathLst>
              <a:path w="20954" h="1807845">
                <a:moveTo>
                  <a:pt x="9906" y="1800606"/>
                </a:moveTo>
                <a:lnTo>
                  <a:pt x="0" y="1800606"/>
                </a:lnTo>
                <a:lnTo>
                  <a:pt x="0" y="1807464"/>
                </a:lnTo>
                <a:lnTo>
                  <a:pt x="9906" y="1807464"/>
                </a:lnTo>
                <a:lnTo>
                  <a:pt x="9906" y="1800606"/>
                </a:lnTo>
                <a:close/>
              </a:path>
              <a:path w="20954" h="1807845">
                <a:moveTo>
                  <a:pt x="9906" y="1733550"/>
                </a:moveTo>
                <a:lnTo>
                  <a:pt x="762" y="1733550"/>
                </a:lnTo>
                <a:lnTo>
                  <a:pt x="0" y="1771650"/>
                </a:lnTo>
                <a:lnTo>
                  <a:pt x="9906" y="1771650"/>
                </a:lnTo>
                <a:lnTo>
                  <a:pt x="9906" y="1733550"/>
                </a:lnTo>
                <a:close/>
              </a:path>
              <a:path w="20954" h="1807845">
                <a:moveTo>
                  <a:pt x="10668" y="1667256"/>
                </a:moveTo>
                <a:lnTo>
                  <a:pt x="762" y="1667256"/>
                </a:lnTo>
                <a:lnTo>
                  <a:pt x="762" y="1705356"/>
                </a:lnTo>
                <a:lnTo>
                  <a:pt x="9906" y="1705356"/>
                </a:lnTo>
                <a:lnTo>
                  <a:pt x="10668" y="1667256"/>
                </a:lnTo>
                <a:close/>
              </a:path>
              <a:path w="20954" h="1807845">
                <a:moveTo>
                  <a:pt x="10668" y="1600200"/>
                </a:moveTo>
                <a:lnTo>
                  <a:pt x="1524" y="1600200"/>
                </a:lnTo>
                <a:lnTo>
                  <a:pt x="762" y="1638300"/>
                </a:lnTo>
                <a:lnTo>
                  <a:pt x="10668" y="1638300"/>
                </a:lnTo>
                <a:lnTo>
                  <a:pt x="10668" y="1600200"/>
                </a:lnTo>
                <a:close/>
              </a:path>
              <a:path w="20954" h="1807845">
                <a:moveTo>
                  <a:pt x="11430" y="1533906"/>
                </a:moveTo>
                <a:lnTo>
                  <a:pt x="1524" y="1533906"/>
                </a:lnTo>
                <a:lnTo>
                  <a:pt x="1524" y="1572006"/>
                </a:lnTo>
                <a:lnTo>
                  <a:pt x="10668" y="1572006"/>
                </a:lnTo>
                <a:lnTo>
                  <a:pt x="11430" y="1533906"/>
                </a:lnTo>
                <a:close/>
              </a:path>
              <a:path w="20954" h="1807845">
                <a:moveTo>
                  <a:pt x="11430" y="1466850"/>
                </a:moveTo>
                <a:lnTo>
                  <a:pt x="2286" y="1466850"/>
                </a:lnTo>
                <a:lnTo>
                  <a:pt x="1524" y="1504950"/>
                </a:lnTo>
                <a:lnTo>
                  <a:pt x="11430" y="1504950"/>
                </a:lnTo>
                <a:lnTo>
                  <a:pt x="11430" y="1466850"/>
                </a:lnTo>
                <a:close/>
              </a:path>
              <a:path w="20954" h="1807845">
                <a:moveTo>
                  <a:pt x="12192" y="1400556"/>
                </a:moveTo>
                <a:lnTo>
                  <a:pt x="2286" y="1400556"/>
                </a:lnTo>
                <a:lnTo>
                  <a:pt x="2286" y="1438656"/>
                </a:lnTo>
                <a:lnTo>
                  <a:pt x="11430" y="1438656"/>
                </a:lnTo>
                <a:lnTo>
                  <a:pt x="12192" y="1400556"/>
                </a:lnTo>
                <a:close/>
              </a:path>
              <a:path w="20954" h="1807845">
                <a:moveTo>
                  <a:pt x="12192" y="1333500"/>
                </a:moveTo>
                <a:lnTo>
                  <a:pt x="3048" y="1333500"/>
                </a:lnTo>
                <a:lnTo>
                  <a:pt x="3048" y="1371600"/>
                </a:lnTo>
                <a:lnTo>
                  <a:pt x="12192" y="1371600"/>
                </a:lnTo>
                <a:lnTo>
                  <a:pt x="12192" y="1333500"/>
                </a:lnTo>
                <a:close/>
              </a:path>
              <a:path w="20954" h="1807845">
                <a:moveTo>
                  <a:pt x="12954" y="1267206"/>
                </a:moveTo>
                <a:lnTo>
                  <a:pt x="3048" y="1267206"/>
                </a:lnTo>
                <a:lnTo>
                  <a:pt x="3048" y="1305306"/>
                </a:lnTo>
                <a:lnTo>
                  <a:pt x="12954" y="1305306"/>
                </a:lnTo>
                <a:lnTo>
                  <a:pt x="12954" y="1267206"/>
                </a:lnTo>
                <a:close/>
              </a:path>
              <a:path w="20954" h="1807845">
                <a:moveTo>
                  <a:pt x="12954" y="1200150"/>
                </a:moveTo>
                <a:lnTo>
                  <a:pt x="3810" y="1200150"/>
                </a:lnTo>
                <a:lnTo>
                  <a:pt x="3810" y="1238250"/>
                </a:lnTo>
                <a:lnTo>
                  <a:pt x="12954" y="1238250"/>
                </a:lnTo>
                <a:lnTo>
                  <a:pt x="12954" y="1200150"/>
                </a:lnTo>
                <a:close/>
              </a:path>
              <a:path w="20954" h="1807845">
                <a:moveTo>
                  <a:pt x="13716" y="1133856"/>
                </a:moveTo>
                <a:lnTo>
                  <a:pt x="3810" y="1133856"/>
                </a:lnTo>
                <a:lnTo>
                  <a:pt x="3810" y="1171956"/>
                </a:lnTo>
                <a:lnTo>
                  <a:pt x="13716" y="1171956"/>
                </a:lnTo>
                <a:lnTo>
                  <a:pt x="13716" y="1133856"/>
                </a:lnTo>
                <a:close/>
              </a:path>
              <a:path w="20954" h="1807845">
                <a:moveTo>
                  <a:pt x="13716" y="1066800"/>
                </a:moveTo>
                <a:lnTo>
                  <a:pt x="4572" y="1066800"/>
                </a:lnTo>
                <a:lnTo>
                  <a:pt x="4572" y="1104900"/>
                </a:lnTo>
                <a:lnTo>
                  <a:pt x="13716" y="1104900"/>
                </a:lnTo>
                <a:lnTo>
                  <a:pt x="13716" y="1066800"/>
                </a:lnTo>
                <a:close/>
              </a:path>
              <a:path w="20954" h="1807845">
                <a:moveTo>
                  <a:pt x="14478" y="1000506"/>
                </a:moveTo>
                <a:lnTo>
                  <a:pt x="4572" y="1000506"/>
                </a:lnTo>
                <a:lnTo>
                  <a:pt x="4572" y="1038606"/>
                </a:lnTo>
                <a:lnTo>
                  <a:pt x="14478" y="1038606"/>
                </a:lnTo>
                <a:lnTo>
                  <a:pt x="14478" y="1000506"/>
                </a:lnTo>
                <a:close/>
              </a:path>
              <a:path w="20954" h="1807845">
                <a:moveTo>
                  <a:pt x="14478" y="933450"/>
                </a:moveTo>
                <a:lnTo>
                  <a:pt x="5334" y="933450"/>
                </a:lnTo>
                <a:lnTo>
                  <a:pt x="5334" y="971550"/>
                </a:lnTo>
                <a:lnTo>
                  <a:pt x="14478" y="971550"/>
                </a:lnTo>
                <a:lnTo>
                  <a:pt x="14478" y="933450"/>
                </a:lnTo>
                <a:close/>
              </a:path>
              <a:path w="20954" h="1807845">
                <a:moveTo>
                  <a:pt x="15240" y="867156"/>
                </a:moveTo>
                <a:lnTo>
                  <a:pt x="6096" y="867156"/>
                </a:lnTo>
                <a:lnTo>
                  <a:pt x="5334" y="905256"/>
                </a:lnTo>
                <a:lnTo>
                  <a:pt x="15240" y="905256"/>
                </a:lnTo>
                <a:lnTo>
                  <a:pt x="15240" y="867156"/>
                </a:lnTo>
                <a:close/>
              </a:path>
              <a:path w="20954" h="1807845">
                <a:moveTo>
                  <a:pt x="16002" y="800100"/>
                </a:moveTo>
                <a:lnTo>
                  <a:pt x="6096" y="800100"/>
                </a:lnTo>
                <a:lnTo>
                  <a:pt x="6096" y="838200"/>
                </a:lnTo>
                <a:lnTo>
                  <a:pt x="15240" y="838200"/>
                </a:lnTo>
                <a:lnTo>
                  <a:pt x="16002" y="800100"/>
                </a:lnTo>
                <a:close/>
              </a:path>
              <a:path w="20954" h="1807845">
                <a:moveTo>
                  <a:pt x="16002" y="733806"/>
                </a:moveTo>
                <a:lnTo>
                  <a:pt x="6858" y="733806"/>
                </a:lnTo>
                <a:lnTo>
                  <a:pt x="6096" y="771906"/>
                </a:lnTo>
                <a:lnTo>
                  <a:pt x="16002" y="771906"/>
                </a:lnTo>
                <a:lnTo>
                  <a:pt x="16002" y="733806"/>
                </a:lnTo>
                <a:close/>
              </a:path>
              <a:path w="20954" h="1807845">
                <a:moveTo>
                  <a:pt x="16764" y="666750"/>
                </a:moveTo>
                <a:lnTo>
                  <a:pt x="6858" y="666750"/>
                </a:lnTo>
                <a:lnTo>
                  <a:pt x="6858" y="704850"/>
                </a:lnTo>
                <a:lnTo>
                  <a:pt x="16002" y="704850"/>
                </a:lnTo>
                <a:lnTo>
                  <a:pt x="16764" y="666750"/>
                </a:lnTo>
                <a:close/>
              </a:path>
              <a:path w="20954" h="1807845">
                <a:moveTo>
                  <a:pt x="16764" y="600456"/>
                </a:moveTo>
                <a:lnTo>
                  <a:pt x="7620" y="600456"/>
                </a:lnTo>
                <a:lnTo>
                  <a:pt x="6858" y="638556"/>
                </a:lnTo>
                <a:lnTo>
                  <a:pt x="16764" y="638556"/>
                </a:lnTo>
                <a:lnTo>
                  <a:pt x="16764" y="600456"/>
                </a:lnTo>
                <a:close/>
              </a:path>
              <a:path w="20954" h="1807845">
                <a:moveTo>
                  <a:pt x="17526" y="533400"/>
                </a:moveTo>
                <a:lnTo>
                  <a:pt x="7620" y="533400"/>
                </a:lnTo>
                <a:lnTo>
                  <a:pt x="7620" y="571500"/>
                </a:lnTo>
                <a:lnTo>
                  <a:pt x="16764" y="571500"/>
                </a:lnTo>
                <a:lnTo>
                  <a:pt x="17526" y="533400"/>
                </a:lnTo>
                <a:close/>
              </a:path>
              <a:path w="20954" h="1807845">
                <a:moveTo>
                  <a:pt x="17526" y="467106"/>
                </a:moveTo>
                <a:lnTo>
                  <a:pt x="8382" y="467106"/>
                </a:lnTo>
                <a:lnTo>
                  <a:pt x="7620" y="505206"/>
                </a:lnTo>
                <a:lnTo>
                  <a:pt x="17526" y="505206"/>
                </a:lnTo>
                <a:lnTo>
                  <a:pt x="17526" y="467106"/>
                </a:lnTo>
                <a:close/>
              </a:path>
              <a:path w="20954" h="1807845">
                <a:moveTo>
                  <a:pt x="18288" y="400050"/>
                </a:moveTo>
                <a:lnTo>
                  <a:pt x="8382" y="400050"/>
                </a:lnTo>
                <a:lnTo>
                  <a:pt x="8382" y="438150"/>
                </a:lnTo>
                <a:lnTo>
                  <a:pt x="17526" y="438150"/>
                </a:lnTo>
                <a:lnTo>
                  <a:pt x="18288" y="400050"/>
                </a:lnTo>
                <a:close/>
              </a:path>
              <a:path w="20954" h="1807845">
                <a:moveTo>
                  <a:pt x="18288" y="333756"/>
                </a:moveTo>
                <a:lnTo>
                  <a:pt x="9144" y="333756"/>
                </a:lnTo>
                <a:lnTo>
                  <a:pt x="8382" y="371856"/>
                </a:lnTo>
                <a:lnTo>
                  <a:pt x="18288" y="371856"/>
                </a:lnTo>
                <a:lnTo>
                  <a:pt x="18288" y="333756"/>
                </a:lnTo>
                <a:close/>
              </a:path>
              <a:path w="20954" h="1807845">
                <a:moveTo>
                  <a:pt x="19050" y="266700"/>
                </a:moveTo>
                <a:lnTo>
                  <a:pt x="9144" y="266700"/>
                </a:lnTo>
                <a:lnTo>
                  <a:pt x="9144" y="304800"/>
                </a:lnTo>
                <a:lnTo>
                  <a:pt x="18288" y="304800"/>
                </a:lnTo>
                <a:lnTo>
                  <a:pt x="19050" y="266700"/>
                </a:lnTo>
                <a:close/>
              </a:path>
              <a:path w="20954" h="1807845">
                <a:moveTo>
                  <a:pt x="19050" y="200406"/>
                </a:moveTo>
                <a:lnTo>
                  <a:pt x="9906" y="200406"/>
                </a:lnTo>
                <a:lnTo>
                  <a:pt x="9144" y="238506"/>
                </a:lnTo>
                <a:lnTo>
                  <a:pt x="19050" y="238506"/>
                </a:lnTo>
                <a:lnTo>
                  <a:pt x="19050" y="200406"/>
                </a:lnTo>
                <a:close/>
              </a:path>
              <a:path w="20954" h="1807845">
                <a:moveTo>
                  <a:pt x="19812" y="133350"/>
                </a:moveTo>
                <a:lnTo>
                  <a:pt x="9906" y="133350"/>
                </a:lnTo>
                <a:lnTo>
                  <a:pt x="9906" y="171450"/>
                </a:lnTo>
                <a:lnTo>
                  <a:pt x="19812" y="171450"/>
                </a:lnTo>
                <a:lnTo>
                  <a:pt x="19812" y="133350"/>
                </a:lnTo>
                <a:close/>
              </a:path>
              <a:path w="20954" h="1807845">
                <a:moveTo>
                  <a:pt x="19812" y="67056"/>
                </a:moveTo>
                <a:lnTo>
                  <a:pt x="10668" y="67056"/>
                </a:lnTo>
                <a:lnTo>
                  <a:pt x="10668" y="105156"/>
                </a:lnTo>
                <a:lnTo>
                  <a:pt x="19812" y="105156"/>
                </a:lnTo>
                <a:lnTo>
                  <a:pt x="19812" y="67056"/>
                </a:lnTo>
                <a:close/>
              </a:path>
              <a:path w="20954" h="1807845">
                <a:moveTo>
                  <a:pt x="20574" y="762"/>
                </a:moveTo>
                <a:lnTo>
                  <a:pt x="10668" y="0"/>
                </a:lnTo>
                <a:lnTo>
                  <a:pt x="10668" y="38100"/>
                </a:lnTo>
                <a:lnTo>
                  <a:pt x="20574" y="38862"/>
                </a:lnTo>
                <a:lnTo>
                  <a:pt x="20574" y="7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763403" y="3332226"/>
            <a:ext cx="76200" cy="1066800"/>
          </a:xfrm>
          <a:custGeom>
            <a:avLst/>
            <a:gdLst/>
            <a:ahLst/>
            <a:cxnLst/>
            <a:rect l="l" t="t" r="r" b="b"/>
            <a:pathLst>
              <a:path w="76200" h="1066800">
                <a:moveTo>
                  <a:pt x="76200" y="990600"/>
                </a:moveTo>
                <a:lnTo>
                  <a:pt x="0" y="990600"/>
                </a:lnTo>
                <a:lnTo>
                  <a:pt x="33527" y="1057655"/>
                </a:lnTo>
                <a:lnTo>
                  <a:pt x="33527" y="1002791"/>
                </a:lnTo>
                <a:lnTo>
                  <a:pt x="42671" y="1002791"/>
                </a:lnTo>
                <a:lnTo>
                  <a:pt x="42671" y="1057656"/>
                </a:lnTo>
                <a:lnTo>
                  <a:pt x="76200" y="990600"/>
                </a:lnTo>
                <a:close/>
              </a:path>
              <a:path w="76200" h="1066800">
                <a:moveTo>
                  <a:pt x="42671" y="990600"/>
                </a:moveTo>
                <a:lnTo>
                  <a:pt x="42671" y="0"/>
                </a:lnTo>
                <a:lnTo>
                  <a:pt x="33527" y="0"/>
                </a:lnTo>
                <a:lnTo>
                  <a:pt x="33527" y="990600"/>
                </a:lnTo>
                <a:lnTo>
                  <a:pt x="42671" y="990600"/>
                </a:lnTo>
                <a:close/>
              </a:path>
              <a:path w="76200" h="1066800">
                <a:moveTo>
                  <a:pt x="42671" y="1057656"/>
                </a:moveTo>
                <a:lnTo>
                  <a:pt x="42671" y="1002791"/>
                </a:lnTo>
                <a:lnTo>
                  <a:pt x="33527" y="1002791"/>
                </a:lnTo>
                <a:lnTo>
                  <a:pt x="33527" y="1057655"/>
                </a:lnTo>
                <a:lnTo>
                  <a:pt x="38100" y="1066800"/>
                </a:lnTo>
                <a:lnTo>
                  <a:pt x="42671" y="10576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801504" y="1993404"/>
            <a:ext cx="2821940" cy="2406015"/>
          </a:xfrm>
          <a:custGeom>
            <a:avLst/>
            <a:gdLst/>
            <a:ahLst/>
            <a:cxnLst/>
            <a:rect l="l" t="t" r="r" b="b"/>
            <a:pathLst>
              <a:path w="2821940" h="2406015">
                <a:moveTo>
                  <a:pt x="2821673" y="593598"/>
                </a:moveTo>
                <a:lnTo>
                  <a:pt x="1966722" y="593598"/>
                </a:lnTo>
                <a:lnTo>
                  <a:pt x="1966722" y="0"/>
                </a:lnTo>
                <a:lnTo>
                  <a:pt x="1956816" y="0"/>
                </a:lnTo>
                <a:lnTo>
                  <a:pt x="1956816" y="1334262"/>
                </a:lnTo>
                <a:lnTo>
                  <a:pt x="0" y="1334262"/>
                </a:lnTo>
                <a:lnTo>
                  <a:pt x="0" y="1343406"/>
                </a:lnTo>
                <a:lnTo>
                  <a:pt x="735330" y="1343406"/>
                </a:lnTo>
                <a:lnTo>
                  <a:pt x="735330" y="2329434"/>
                </a:lnTo>
                <a:lnTo>
                  <a:pt x="701802" y="2329434"/>
                </a:lnTo>
                <a:lnTo>
                  <a:pt x="735330" y="2396490"/>
                </a:lnTo>
                <a:lnTo>
                  <a:pt x="739902" y="2405634"/>
                </a:lnTo>
                <a:lnTo>
                  <a:pt x="745236" y="2394966"/>
                </a:lnTo>
                <a:lnTo>
                  <a:pt x="778002" y="2329434"/>
                </a:lnTo>
                <a:lnTo>
                  <a:pt x="745236" y="2329434"/>
                </a:lnTo>
                <a:lnTo>
                  <a:pt x="745236" y="1343406"/>
                </a:lnTo>
                <a:lnTo>
                  <a:pt x="1962150" y="1343406"/>
                </a:lnTo>
                <a:lnTo>
                  <a:pt x="1962150" y="1338834"/>
                </a:lnTo>
                <a:lnTo>
                  <a:pt x="1966722" y="1338834"/>
                </a:lnTo>
                <a:lnTo>
                  <a:pt x="1966722" y="603504"/>
                </a:lnTo>
                <a:lnTo>
                  <a:pt x="2821673" y="603504"/>
                </a:lnTo>
                <a:lnTo>
                  <a:pt x="2821673" y="5935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7427347" y="1663700"/>
            <a:ext cx="14001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495" marR="5080" indent="-1143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Calibri"/>
                <a:cs typeface="Calibri"/>
              </a:rPr>
              <a:t>Forma aproximada de </a:t>
            </a:r>
            <a:r>
              <a:rPr dirty="0" sz="1200" spc="-2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la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matriz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fundamental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69220" y="673100"/>
            <a:ext cx="769239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Investiguemos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efecto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tiene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utilizar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una aproximación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 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matriz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fundamental.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5475" y="1375409"/>
            <a:ext cx="6455664" cy="391134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19082" y="5267197"/>
            <a:ext cx="857186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Aunque la </a:t>
            </a:r>
            <a:r>
              <a:rPr dirty="0" sz="1800" spc="-5">
                <a:latin typeface="Calibri"/>
                <a:cs typeface="Calibri"/>
              </a:rPr>
              <a:t>estimación</a:t>
            </a:r>
            <a:r>
              <a:rPr dirty="0" sz="1800">
                <a:latin typeface="Calibri"/>
                <a:cs typeface="Calibri"/>
              </a:rPr>
              <a:t> de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la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señal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parece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ser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también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senoidal,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esta</a:t>
            </a:r>
            <a:r>
              <a:rPr dirty="0" sz="1800">
                <a:latin typeface="Calibri"/>
                <a:cs typeface="Calibri"/>
              </a:rPr>
              <a:t> no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es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tan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buena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como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la </a:t>
            </a:r>
            <a:r>
              <a:rPr dirty="0" sz="1800" spc="-39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obtenida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con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matriz fundamental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exacta.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7008" y="399075"/>
            <a:ext cx="896429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Este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el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resultado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obtiene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estimando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señal senoidal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al utilizar el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filtro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 Kalman 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senoidal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una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matriz</a:t>
            </a:r>
            <a:r>
              <a:rPr dirty="0" sz="1600" spc="2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fundamental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aproximada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por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dos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término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serie,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lugar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su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forma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exacta.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0903" y="1873996"/>
            <a:ext cx="6318599" cy="386227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2520" y="408219"/>
            <a:ext cx="883729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Este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resultado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obtiene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estimando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derivada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 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señal,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cuando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ha utilizado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un 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Kalman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senoidal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matriz</a:t>
            </a:r>
            <a:r>
              <a:rPr dirty="0" sz="1600" spc="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fundamental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ha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aproximado por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dos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término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serie, en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lugar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tomar</a:t>
            </a:r>
            <a:r>
              <a:rPr dirty="0" sz="1600" spc="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su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versión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exacta.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3091" y="5794502"/>
            <a:ext cx="850773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Aunque la </a:t>
            </a:r>
            <a:r>
              <a:rPr dirty="0" sz="1800" spc="-5">
                <a:latin typeface="Calibri"/>
                <a:cs typeface="Calibri"/>
              </a:rPr>
              <a:t>estimación</a:t>
            </a:r>
            <a:r>
              <a:rPr dirty="0" sz="1800">
                <a:latin typeface="Calibri"/>
                <a:cs typeface="Calibri"/>
              </a:rPr>
              <a:t> de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la</a:t>
            </a:r>
            <a:r>
              <a:rPr dirty="0" sz="1800" spc="-5">
                <a:latin typeface="Calibri"/>
                <a:cs typeface="Calibri"/>
              </a:rPr>
              <a:t> derivada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de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la señal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parece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ser también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senoidal,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esta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no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es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tan </a:t>
            </a:r>
            <a:r>
              <a:rPr dirty="0" sz="1800" spc="-39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buena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como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la </a:t>
            </a:r>
            <a:r>
              <a:rPr dirty="0" sz="1800" spc="-10">
                <a:latin typeface="Calibri"/>
                <a:cs typeface="Calibri"/>
              </a:rPr>
              <a:t>obtenida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con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matriz fundamental</a:t>
            </a:r>
            <a:r>
              <a:rPr dirty="0" sz="1800" spc="20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exacta.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1802" y="1142529"/>
            <a:ext cx="3828938" cy="234062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92494" y="1005225"/>
            <a:ext cx="4098442" cy="249462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4100" y="3677638"/>
            <a:ext cx="4290429" cy="26275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71710" y="3711173"/>
            <a:ext cx="4289633" cy="262782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53573" y="378968"/>
            <a:ext cx="87452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Comparaciones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para</a:t>
            </a:r>
            <a:r>
              <a:rPr dirty="0" sz="1800">
                <a:latin typeface="Calibri"/>
                <a:cs typeface="Calibri"/>
              </a:rPr>
              <a:t> la señal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y </a:t>
            </a:r>
            <a:r>
              <a:rPr dirty="0" sz="1800" spc="-5">
                <a:latin typeface="Calibri"/>
                <a:cs typeface="Calibri"/>
              </a:rPr>
              <a:t>su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derivada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al </a:t>
            </a:r>
            <a:r>
              <a:rPr dirty="0" sz="1800" spc="-5">
                <a:latin typeface="Calibri"/>
                <a:cs typeface="Calibri"/>
              </a:rPr>
              <a:t>utilizar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matriz fundamental</a:t>
            </a:r>
            <a:r>
              <a:rPr dirty="0" sz="1800" spc="20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exacta</a:t>
            </a:r>
            <a:r>
              <a:rPr dirty="0" sz="1800">
                <a:latin typeface="Calibri"/>
                <a:cs typeface="Calibri"/>
              </a:rPr>
              <a:t> y </a:t>
            </a:r>
            <a:r>
              <a:rPr dirty="0" sz="1800" spc="-10">
                <a:latin typeface="Calibri"/>
                <a:cs typeface="Calibri"/>
              </a:rPr>
              <a:t>aproximada.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69675" y="6661656"/>
            <a:ext cx="265620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latin typeface="Calibri"/>
                <a:cs typeface="Calibri"/>
              </a:rPr>
              <a:t>Con</a:t>
            </a:r>
            <a:r>
              <a:rPr dirty="0" sz="1600" spc="-10" b="1">
                <a:latin typeface="Calibri"/>
                <a:cs typeface="Calibri"/>
              </a:rPr>
              <a:t> </a:t>
            </a:r>
            <a:r>
              <a:rPr dirty="0" sz="1600" spc="-5" b="1">
                <a:latin typeface="Calibri"/>
                <a:cs typeface="Calibri"/>
              </a:rPr>
              <a:t>matriz</a:t>
            </a:r>
            <a:r>
              <a:rPr dirty="0" sz="1600" spc="-25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fundamental</a:t>
            </a:r>
            <a:r>
              <a:rPr dirty="0" sz="1600" spc="-15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exacta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09629" y="6454398"/>
            <a:ext cx="318516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latin typeface="Calibri"/>
                <a:cs typeface="Calibri"/>
              </a:rPr>
              <a:t>Con </a:t>
            </a:r>
            <a:r>
              <a:rPr dirty="0" sz="1600" spc="-5" b="1">
                <a:latin typeface="Calibri"/>
                <a:cs typeface="Calibri"/>
              </a:rPr>
              <a:t>matriz </a:t>
            </a:r>
            <a:r>
              <a:rPr dirty="0" sz="1600" spc="-10" b="1">
                <a:latin typeface="Calibri"/>
                <a:cs typeface="Calibri"/>
              </a:rPr>
              <a:t>fundamental aproximada </a:t>
            </a:r>
            <a:r>
              <a:rPr dirty="0" sz="1600" spc="-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por</a:t>
            </a:r>
            <a:r>
              <a:rPr dirty="0" sz="1600" spc="-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dos</a:t>
            </a:r>
            <a:r>
              <a:rPr dirty="0" sz="1600" spc="-10" b="1">
                <a:latin typeface="Calibri"/>
                <a:cs typeface="Calibri"/>
              </a:rPr>
              <a:t> </a:t>
            </a:r>
            <a:r>
              <a:rPr dirty="0" sz="1600" spc="-5" b="1">
                <a:latin typeface="Calibri"/>
                <a:cs typeface="Calibri"/>
              </a:rPr>
              <a:t>términos</a:t>
            </a:r>
            <a:r>
              <a:rPr dirty="0" sz="1600" spc="-25" b="1">
                <a:latin typeface="Calibri"/>
                <a:cs typeface="Calibri"/>
              </a:rPr>
              <a:t> </a:t>
            </a:r>
            <a:r>
              <a:rPr dirty="0" sz="1600" spc="-5" b="1">
                <a:latin typeface="Calibri"/>
                <a:cs typeface="Calibri"/>
              </a:rPr>
              <a:t>de</a:t>
            </a:r>
            <a:r>
              <a:rPr dirty="0" sz="1600" spc="-1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la</a:t>
            </a:r>
            <a:r>
              <a:rPr dirty="0" sz="1600" spc="-1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serie</a:t>
            </a:r>
            <a:r>
              <a:rPr dirty="0" sz="1600" spc="-30" b="1">
                <a:latin typeface="Calibri"/>
                <a:cs typeface="Calibri"/>
              </a:rPr>
              <a:t> </a:t>
            </a:r>
            <a:r>
              <a:rPr dirty="0" sz="1600" spc="-5" b="1">
                <a:latin typeface="Calibri"/>
                <a:cs typeface="Calibri"/>
              </a:rPr>
              <a:t>de </a:t>
            </a:r>
            <a:r>
              <a:rPr dirty="0" sz="1600" spc="-30" b="1">
                <a:latin typeface="Calibri"/>
                <a:cs typeface="Calibri"/>
              </a:rPr>
              <a:t>Taylor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7676" y="407457"/>
            <a:ext cx="8808720" cy="31565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60375">
              <a:lnSpc>
                <a:spcPct val="15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Este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caso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 acabamos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 ver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representa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un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caso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importante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examinaremos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más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detalle con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filtros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Kalman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extendidos.</a:t>
            </a:r>
            <a:endParaRPr sz="1600">
              <a:latin typeface="Arial MT"/>
              <a:cs typeface="Arial MT"/>
            </a:endParaRPr>
          </a:p>
          <a:p>
            <a:pPr marL="12700" marR="5080">
              <a:lnSpc>
                <a:spcPct val="150000"/>
              </a:lnSpc>
              <a:spcBef>
                <a:spcPts val="1610"/>
              </a:spcBef>
            </a:pPr>
            <a:r>
              <a:rPr dirty="0" sz="1600" spc="-5">
                <a:latin typeface="Arial MT"/>
                <a:cs typeface="Arial MT"/>
              </a:rPr>
              <a:t>Con el filtro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 Kalman extendido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veremos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las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ecuaciones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filtrado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propagan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hacia 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delante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mediante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integración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numérica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real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las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ecuaciones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estado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(esto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es,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al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no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tener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una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matriz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fundamental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exacta 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propagación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hacia delante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lleva</a:t>
            </a:r>
            <a:r>
              <a:rPr dirty="0" sz="1600">
                <a:latin typeface="Arial MT"/>
                <a:cs typeface="Arial MT"/>
              </a:rPr>
              <a:t> a </a:t>
            </a:r>
            <a:r>
              <a:rPr dirty="0" sz="1600" spc="-5">
                <a:latin typeface="Arial MT"/>
                <a:cs typeface="Arial MT"/>
              </a:rPr>
              <a:t>cabo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mediante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una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integración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perfecta),</a:t>
            </a:r>
            <a:r>
              <a:rPr dirty="0" sz="1600" spc="2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y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matriz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fundamental</a:t>
            </a:r>
            <a:r>
              <a:rPr dirty="0" sz="1600" spc="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aproxima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mediante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unos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pocos términos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desarrollo en 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serie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-25">
                <a:latin typeface="Arial MT"/>
                <a:cs typeface="Arial MT"/>
              </a:rPr>
              <a:t> </a:t>
            </a:r>
            <a:r>
              <a:rPr dirty="0" sz="1600" spc="-45">
                <a:latin typeface="Arial MT"/>
                <a:cs typeface="Arial MT"/>
              </a:rPr>
              <a:t>Taylor,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para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ser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utilizada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el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computo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ganancia Kalman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ecuaciones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 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Riccati.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2540" y="342687"/>
            <a:ext cx="828230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Recordemos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fórmula</a:t>
            </a:r>
            <a:r>
              <a:rPr dirty="0" sz="1600" spc="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general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para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el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Kalman,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asumiendo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no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conocen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entradas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deterministas,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está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dada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por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22644" y="1458742"/>
            <a:ext cx="3259154" cy="29955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29773" y="1954322"/>
            <a:ext cx="7864475" cy="6673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31600"/>
              </a:lnSpc>
              <a:spcBef>
                <a:spcPts val="95"/>
              </a:spcBef>
            </a:pPr>
            <a:r>
              <a:rPr dirty="0" sz="1600" spc="-5">
                <a:latin typeface="Arial MT"/>
                <a:cs typeface="Arial MT"/>
              </a:rPr>
              <a:t>Para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el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Kalman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polinomial 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primer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orden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ya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ha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mostrado</a:t>
            </a:r>
            <a:r>
              <a:rPr dirty="0" sz="1600" spc="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las matrices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fundamental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y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medida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son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35566" y="2938019"/>
            <a:ext cx="1463736" cy="59896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21676" y="3141891"/>
            <a:ext cx="1130684" cy="23330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3573" y="3695486"/>
            <a:ext cx="868553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Con ello</a:t>
            </a:r>
            <a:r>
              <a:rPr dirty="0" sz="1600">
                <a:latin typeface="Arial MT"/>
                <a:cs typeface="Arial MT"/>
              </a:rPr>
              <a:t> y </a:t>
            </a:r>
            <a:r>
              <a:rPr dirty="0" sz="1600" spc="-5">
                <a:latin typeface="Arial MT"/>
                <a:cs typeface="Arial MT"/>
              </a:rPr>
              <a:t>después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 un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poco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álgebra,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las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ecuaciones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escalares que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representan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el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filtro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Kalman polinomial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primer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orden,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puede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mostrar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son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08224" y="4721352"/>
            <a:ext cx="2859640" cy="36195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28606" y="5261609"/>
            <a:ext cx="1962353" cy="3619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07676" y="5865367"/>
            <a:ext cx="34582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donde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el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residual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está</a:t>
            </a:r>
            <a:r>
              <a:rPr dirty="0" sz="1800" spc="-5">
                <a:latin typeface="Calibri"/>
                <a:cs typeface="Calibri"/>
              </a:rPr>
              <a:t> definido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como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04600" y="6416626"/>
            <a:ext cx="2494559" cy="333521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0441" y="386121"/>
            <a:ext cx="854329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Ahora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asumimos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matriz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fundamental</a:t>
            </a:r>
            <a:r>
              <a:rPr dirty="0" sz="1600" spc="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exacta solo para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propagar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los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estados</a:t>
            </a:r>
            <a:r>
              <a:rPr dirty="0" sz="1600">
                <a:latin typeface="Arial MT"/>
                <a:cs typeface="Arial MT"/>
              </a:rPr>
              <a:t> y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aproximada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para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obtención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las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ganancias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Kalman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mediante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ecuaciones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 Riccati.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85960" y="2689043"/>
            <a:ext cx="4919345" cy="3358515"/>
            <a:chOff x="1085960" y="2689043"/>
            <a:chExt cx="4919345" cy="33585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5960" y="2689043"/>
              <a:ext cx="3425704" cy="26604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4422" y="4475732"/>
              <a:ext cx="3059149" cy="109798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685935" y="2994672"/>
              <a:ext cx="2318385" cy="1861820"/>
            </a:xfrm>
            <a:custGeom>
              <a:avLst/>
              <a:gdLst/>
              <a:ahLst/>
              <a:cxnLst/>
              <a:rect l="l" t="t" r="r" b="b"/>
              <a:pathLst>
                <a:path w="2318385" h="1861820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32766" y="76200"/>
                  </a:lnTo>
                  <a:lnTo>
                    <a:pt x="32766" y="1861566"/>
                  </a:lnTo>
                  <a:lnTo>
                    <a:pt x="42672" y="1861566"/>
                  </a:lnTo>
                  <a:lnTo>
                    <a:pt x="42672" y="76200"/>
                  </a:lnTo>
                  <a:lnTo>
                    <a:pt x="76200" y="76200"/>
                  </a:lnTo>
                  <a:close/>
                </a:path>
                <a:path w="2318385" h="1861820">
                  <a:moveTo>
                    <a:pt x="2285238" y="1322832"/>
                  </a:moveTo>
                  <a:lnTo>
                    <a:pt x="2275319" y="1322832"/>
                  </a:lnTo>
                  <a:lnTo>
                    <a:pt x="2275319" y="1360932"/>
                  </a:lnTo>
                  <a:lnTo>
                    <a:pt x="2285238" y="1360932"/>
                  </a:lnTo>
                  <a:lnTo>
                    <a:pt x="2285238" y="1322832"/>
                  </a:lnTo>
                  <a:close/>
                </a:path>
                <a:path w="2318385" h="1861820">
                  <a:moveTo>
                    <a:pt x="2285238" y="1255776"/>
                  </a:moveTo>
                  <a:lnTo>
                    <a:pt x="2275319" y="1255776"/>
                  </a:lnTo>
                  <a:lnTo>
                    <a:pt x="2275319" y="1293876"/>
                  </a:lnTo>
                  <a:lnTo>
                    <a:pt x="2285238" y="1293876"/>
                  </a:lnTo>
                  <a:lnTo>
                    <a:pt x="2285238" y="1255776"/>
                  </a:lnTo>
                  <a:close/>
                </a:path>
                <a:path w="2318385" h="1861820">
                  <a:moveTo>
                    <a:pt x="2318004" y="1235964"/>
                  </a:moveTo>
                  <a:lnTo>
                    <a:pt x="2279904" y="1235964"/>
                  </a:lnTo>
                  <a:lnTo>
                    <a:pt x="2279904" y="1245870"/>
                  </a:lnTo>
                  <a:lnTo>
                    <a:pt x="2318004" y="1245870"/>
                  </a:lnTo>
                  <a:lnTo>
                    <a:pt x="2318004" y="12359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032895" y="4235577"/>
              <a:ext cx="967740" cy="0"/>
            </a:xfrm>
            <a:custGeom>
              <a:avLst/>
              <a:gdLst/>
              <a:ahLst/>
              <a:cxnLst/>
              <a:rect l="l" t="t" r="r" b="b"/>
              <a:pathLst>
                <a:path w="967739" h="0">
                  <a:moveTo>
                    <a:pt x="0" y="0"/>
                  </a:moveTo>
                  <a:lnTo>
                    <a:pt x="967739" y="0"/>
                  </a:lnTo>
                </a:path>
              </a:pathLst>
            </a:custGeom>
            <a:ln w="9905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917072" y="4235208"/>
              <a:ext cx="1088390" cy="1807845"/>
            </a:xfrm>
            <a:custGeom>
              <a:avLst/>
              <a:gdLst/>
              <a:ahLst/>
              <a:cxnLst/>
              <a:rect l="l" t="t" r="r" b="b"/>
              <a:pathLst>
                <a:path w="1088389" h="1807845">
                  <a:moveTo>
                    <a:pt x="42672" y="1769364"/>
                  </a:moveTo>
                  <a:lnTo>
                    <a:pt x="33528" y="1769364"/>
                  </a:lnTo>
                  <a:lnTo>
                    <a:pt x="33528" y="1807464"/>
                  </a:lnTo>
                  <a:lnTo>
                    <a:pt x="42672" y="1807464"/>
                  </a:lnTo>
                  <a:lnTo>
                    <a:pt x="42672" y="1769364"/>
                  </a:lnTo>
                  <a:close/>
                </a:path>
                <a:path w="1088389" h="1807845">
                  <a:moveTo>
                    <a:pt x="42672" y="1702308"/>
                  </a:moveTo>
                  <a:lnTo>
                    <a:pt x="33528" y="1702308"/>
                  </a:lnTo>
                  <a:lnTo>
                    <a:pt x="33528" y="1740408"/>
                  </a:lnTo>
                  <a:lnTo>
                    <a:pt x="42672" y="1740408"/>
                  </a:lnTo>
                  <a:lnTo>
                    <a:pt x="42672" y="1702308"/>
                  </a:lnTo>
                  <a:close/>
                </a:path>
                <a:path w="1088389" h="1807845">
                  <a:moveTo>
                    <a:pt x="42672" y="1636014"/>
                  </a:moveTo>
                  <a:lnTo>
                    <a:pt x="33528" y="1636014"/>
                  </a:lnTo>
                  <a:lnTo>
                    <a:pt x="33528" y="1674114"/>
                  </a:lnTo>
                  <a:lnTo>
                    <a:pt x="42672" y="1674114"/>
                  </a:lnTo>
                  <a:lnTo>
                    <a:pt x="42672" y="1636014"/>
                  </a:lnTo>
                  <a:close/>
                </a:path>
                <a:path w="1088389" h="1807845">
                  <a:moveTo>
                    <a:pt x="42672" y="1568958"/>
                  </a:moveTo>
                  <a:lnTo>
                    <a:pt x="33528" y="1568958"/>
                  </a:lnTo>
                  <a:lnTo>
                    <a:pt x="33528" y="1607058"/>
                  </a:lnTo>
                  <a:lnTo>
                    <a:pt x="42672" y="1607058"/>
                  </a:lnTo>
                  <a:lnTo>
                    <a:pt x="42672" y="1568958"/>
                  </a:lnTo>
                  <a:close/>
                </a:path>
                <a:path w="1088389" h="1807845">
                  <a:moveTo>
                    <a:pt x="76200" y="1556766"/>
                  </a:moveTo>
                  <a:lnTo>
                    <a:pt x="38100" y="1480566"/>
                  </a:lnTo>
                  <a:lnTo>
                    <a:pt x="0" y="1556766"/>
                  </a:lnTo>
                  <a:lnTo>
                    <a:pt x="76200" y="1556766"/>
                  </a:lnTo>
                  <a:close/>
                </a:path>
                <a:path w="1088389" h="1807845">
                  <a:moveTo>
                    <a:pt x="1079754" y="1333500"/>
                  </a:moveTo>
                  <a:lnTo>
                    <a:pt x="1070610" y="1333500"/>
                  </a:lnTo>
                  <a:lnTo>
                    <a:pt x="1070610" y="1371600"/>
                  </a:lnTo>
                  <a:lnTo>
                    <a:pt x="1079754" y="1371600"/>
                  </a:lnTo>
                  <a:lnTo>
                    <a:pt x="1079754" y="1333500"/>
                  </a:lnTo>
                  <a:close/>
                </a:path>
                <a:path w="1088389" h="1807845">
                  <a:moveTo>
                    <a:pt x="1080516" y="1267206"/>
                  </a:moveTo>
                  <a:lnTo>
                    <a:pt x="1070610" y="1267206"/>
                  </a:lnTo>
                  <a:lnTo>
                    <a:pt x="1070610" y="1305306"/>
                  </a:lnTo>
                  <a:lnTo>
                    <a:pt x="1080516" y="1305306"/>
                  </a:lnTo>
                  <a:lnTo>
                    <a:pt x="1080516" y="1267206"/>
                  </a:lnTo>
                  <a:close/>
                </a:path>
                <a:path w="1088389" h="1807845">
                  <a:moveTo>
                    <a:pt x="1080516" y="1200150"/>
                  </a:moveTo>
                  <a:lnTo>
                    <a:pt x="1071372" y="1200150"/>
                  </a:lnTo>
                  <a:lnTo>
                    <a:pt x="1071372" y="1238250"/>
                  </a:lnTo>
                  <a:lnTo>
                    <a:pt x="1080516" y="1238250"/>
                  </a:lnTo>
                  <a:lnTo>
                    <a:pt x="1080516" y="1200150"/>
                  </a:lnTo>
                  <a:close/>
                </a:path>
                <a:path w="1088389" h="1807845">
                  <a:moveTo>
                    <a:pt x="1081278" y="1133856"/>
                  </a:moveTo>
                  <a:lnTo>
                    <a:pt x="1071372" y="1133856"/>
                  </a:lnTo>
                  <a:lnTo>
                    <a:pt x="1071372" y="1171956"/>
                  </a:lnTo>
                  <a:lnTo>
                    <a:pt x="1081278" y="1171956"/>
                  </a:lnTo>
                  <a:lnTo>
                    <a:pt x="1081278" y="1133856"/>
                  </a:lnTo>
                  <a:close/>
                </a:path>
                <a:path w="1088389" h="1807845">
                  <a:moveTo>
                    <a:pt x="1081278" y="1066800"/>
                  </a:moveTo>
                  <a:lnTo>
                    <a:pt x="1072134" y="1066800"/>
                  </a:lnTo>
                  <a:lnTo>
                    <a:pt x="1072134" y="1104900"/>
                  </a:lnTo>
                  <a:lnTo>
                    <a:pt x="1081278" y="1104900"/>
                  </a:lnTo>
                  <a:lnTo>
                    <a:pt x="1081278" y="1066800"/>
                  </a:lnTo>
                  <a:close/>
                </a:path>
                <a:path w="1088389" h="1807845">
                  <a:moveTo>
                    <a:pt x="1082040" y="1000506"/>
                  </a:moveTo>
                  <a:lnTo>
                    <a:pt x="1072134" y="1000506"/>
                  </a:lnTo>
                  <a:lnTo>
                    <a:pt x="1072134" y="1038606"/>
                  </a:lnTo>
                  <a:lnTo>
                    <a:pt x="1082040" y="1038606"/>
                  </a:lnTo>
                  <a:lnTo>
                    <a:pt x="1082040" y="1000506"/>
                  </a:lnTo>
                  <a:close/>
                </a:path>
                <a:path w="1088389" h="1807845">
                  <a:moveTo>
                    <a:pt x="1082040" y="933450"/>
                  </a:moveTo>
                  <a:lnTo>
                    <a:pt x="1072896" y="933450"/>
                  </a:lnTo>
                  <a:lnTo>
                    <a:pt x="1072896" y="971550"/>
                  </a:lnTo>
                  <a:lnTo>
                    <a:pt x="1082040" y="971550"/>
                  </a:lnTo>
                  <a:lnTo>
                    <a:pt x="1082040" y="933450"/>
                  </a:lnTo>
                  <a:close/>
                </a:path>
                <a:path w="1088389" h="1807845">
                  <a:moveTo>
                    <a:pt x="1082802" y="867156"/>
                  </a:moveTo>
                  <a:lnTo>
                    <a:pt x="1073658" y="867156"/>
                  </a:lnTo>
                  <a:lnTo>
                    <a:pt x="1072896" y="905256"/>
                  </a:lnTo>
                  <a:lnTo>
                    <a:pt x="1082802" y="905256"/>
                  </a:lnTo>
                  <a:lnTo>
                    <a:pt x="1082802" y="867156"/>
                  </a:lnTo>
                  <a:close/>
                </a:path>
                <a:path w="1088389" h="1807845">
                  <a:moveTo>
                    <a:pt x="1083564" y="800100"/>
                  </a:moveTo>
                  <a:lnTo>
                    <a:pt x="1073658" y="800100"/>
                  </a:lnTo>
                  <a:lnTo>
                    <a:pt x="1073658" y="838200"/>
                  </a:lnTo>
                  <a:lnTo>
                    <a:pt x="1082802" y="838200"/>
                  </a:lnTo>
                  <a:lnTo>
                    <a:pt x="1083564" y="800100"/>
                  </a:lnTo>
                  <a:close/>
                </a:path>
                <a:path w="1088389" h="1807845">
                  <a:moveTo>
                    <a:pt x="1083564" y="733806"/>
                  </a:moveTo>
                  <a:lnTo>
                    <a:pt x="1074420" y="733806"/>
                  </a:lnTo>
                  <a:lnTo>
                    <a:pt x="1073658" y="771906"/>
                  </a:lnTo>
                  <a:lnTo>
                    <a:pt x="1083564" y="771906"/>
                  </a:lnTo>
                  <a:lnTo>
                    <a:pt x="1083564" y="733806"/>
                  </a:lnTo>
                  <a:close/>
                </a:path>
                <a:path w="1088389" h="1807845">
                  <a:moveTo>
                    <a:pt x="1084326" y="666750"/>
                  </a:moveTo>
                  <a:lnTo>
                    <a:pt x="1074420" y="666750"/>
                  </a:lnTo>
                  <a:lnTo>
                    <a:pt x="1074420" y="704850"/>
                  </a:lnTo>
                  <a:lnTo>
                    <a:pt x="1083564" y="704850"/>
                  </a:lnTo>
                  <a:lnTo>
                    <a:pt x="1084326" y="666750"/>
                  </a:lnTo>
                  <a:close/>
                </a:path>
                <a:path w="1088389" h="1807845">
                  <a:moveTo>
                    <a:pt x="1084326" y="600456"/>
                  </a:moveTo>
                  <a:lnTo>
                    <a:pt x="1075182" y="600456"/>
                  </a:lnTo>
                  <a:lnTo>
                    <a:pt x="1074420" y="638556"/>
                  </a:lnTo>
                  <a:lnTo>
                    <a:pt x="1084326" y="638556"/>
                  </a:lnTo>
                  <a:lnTo>
                    <a:pt x="1084326" y="600456"/>
                  </a:lnTo>
                  <a:close/>
                </a:path>
                <a:path w="1088389" h="1807845">
                  <a:moveTo>
                    <a:pt x="1085088" y="533400"/>
                  </a:moveTo>
                  <a:lnTo>
                    <a:pt x="1075182" y="533400"/>
                  </a:lnTo>
                  <a:lnTo>
                    <a:pt x="1075182" y="571500"/>
                  </a:lnTo>
                  <a:lnTo>
                    <a:pt x="1084326" y="571500"/>
                  </a:lnTo>
                  <a:lnTo>
                    <a:pt x="1085088" y="533400"/>
                  </a:lnTo>
                  <a:close/>
                </a:path>
                <a:path w="1088389" h="1807845">
                  <a:moveTo>
                    <a:pt x="1085088" y="467106"/>
                  </a:moveTo>
                  <a:lnTo>
                    <a:pt x="1075944" y="467106"/>
                  </a:lnTo>
                  <a:lnTo>
                    <a:pt x="1075182" y="505206"/>
                  </a:lnTo>
                  <a:lnTo>
                    <a:pt x="1085088" y="505206"/>
                  </a:lnTo>
                  <a:lnTo>
                    <a:pt x="1085088" y="467106"/>
                  </a:lnTo>
                  <a:close/>
                </a:path>
                <a:path w="1088389" h="1807845">
                  <a:moveTo>
                    <a:pt x="1085850" y="400050"/>
                  </a:moveTo>
                  <a:lnTo>
                    <a:pt x="1075944" y="400050"/>
                  </a:lnTo>
                  <a:lnTo>
                    <a:pt x="1075944" y="438150"/>
                  </a:lnTo>
                  <a:lnTo>
                    <a:pt x="1085088" y="438150"/>
                  </a:lnTo>
                  <a:lnTo>
                    <a:pt x="1085850" y="400050"/>
                  </a:lnTo>
                  <a:close/>
                </a:path>
                <a:path w="1088389" h="1807845">
                  <a:moveTo>
                    <a:pt x="1085850" y="333756"/>
                  </a:moveTo>
                  <a:lnTo>
                    <a:pt x="1076706" y="333756"/>
                  </a:lnTo>
                  <a:lnTo>
                    <a:pt x="1075944" y="371856"/>
                  </a:lnTo>
                  <a:lnTo>
                    <a:pt x="1085850" y="371856"/>
                  </a:lnTo>
                  <a:lnTo>
                    <a:pt x="1085850" y="333756"/>
                  </a:lnTo>
                  <a:close/>
                </a:path>
                <a:path w="1088389" h="1807845">
                  <a:moveTo>
                    <a:pt x="1086612" y="266700"/>
                  </a:moveTo>
                  <a:lnTo>
                    <a:pt x="1076706" y="266700"/>
                  </a:lnTo>
                  <a:lnTo>
                    <a:pt x="1076706" y="304800"/>
                  </a:lnTo>
                  <a:lnTo>
                    <a:pt x="1085850" y="304800"/>
                  </a:lnTo>
                  <a:lnTo>
                    <a:pt x="1086612" y="266700"/>
                  </a:lnTo>
                  <a:close/>
                </a:path>
                <a:path w="1088389" h="1807845">
                  <a:moveTo>
                    <a:pt x="1086612" y="200406"/>
                  </a:moveTo>
                  <a:lnTo>
                    <a:pt x="1077468" y="200406"/>
                  </a:lnTo>
                  <a:lnTo>
                    <a:pt x="1076706" y="238506"/>
                  </a:lnTo>
                  <a:lnTo>
                    <a:pt x="1086612" y="238506"/>
                  </a:lnTo>
                  <a:lnTo>
                    <a:pt x="1086612" y="200406"/>
                  </a:lnTo>
                  <a:close/>
                </a:path>
                <a:path w="1088389" h="1807845">
                  <a:moveTo>
                    <a:pt x="1087374" y="133350"/>
                  </a:moveTo>
                  <a:lnTo>
                    <a:pt x="1077468" y="133350"/>
                  </a:lnTo>
                  <a:lnTo>
                    <a:pt x="1077468" y="171450"/>
                  </a:lnTo>
                  <a:lnTo>
                    <a:pt x="1087374" y="171450"/>
                  </a:lnTo>
                  <a:lnTo>
                    <a:pt x="1087374" y="133350"/>
                  </a:lnTo>
                  <a:close/>
                </a:path>
                <a:path w="1088389" h="1807845">
                  <a:moveTo>
                    <a:pt x="1087374" y="67056"/>
                  </a:moveTo>
                  <a:lnTo>
                    <a:pt x="1078230" y="67056"/>
                  </a:lnTo>
                  <a:lnTo>
                    <a:pt x="1078230" y="105156"/>
                  </a:lnTo>
                  <a:lnTo>
                    <a:pt x="1087374" y="105156"/>
                  </a:lnTo>
                  <a:lnTo>
                    <a:pt x="1087374" y="67056"/>
                  </a:lnTo>
                  <a:close/>
                </a:path>
                <a:path w="1088389" h="1807845">
                  <a:moveTo>
                    <a:pt x="1088136" y="762"/>
                  </a:moveTo>
                  <a:lnTo>
                    <a:pt x="1078230" y="0"/>
                  </a:lnTo>
                  <a:lnTo>
                    <a:pt x="1078230" y="38100"/>
                  </a:lnTo>
                  <a:lnTo>
                    <a:pt x="1088136" y="38862"/>
                  </a:lnTo>
                  <a:lnTo>
                    <a:pt x="1088136" y="7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955171" y="6042660"/>
              <a:ext cx="1034415" cy="0"/>
            </a:xfrm>
            <a:custGeom>
              <a:avLst/>
              <a:gdLst/>
              <a:ahLst/>
              <a:cxnLst/>
              <a:rect l="l" t="t" r="r" b="b"/>
              <a:pathLst>
                <a:path w="1034414" h="0">
                  <a:moveTo>
                    <a:pt x="0" y="0"/>
                  </a:moveTo>
                  <a:lnTo>
                    <a:pt x="1034034" y="0"/>
                  </a:lnTo>
                </a:path>
              </a:pathLst>
            </a:custGeom>
            <a:ln w="9143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763404" y="3327666"/>
              <a:ext cx="2233930" cy="2715260"/>
            </a:xfrm>
            <a:custGeom>
              <a:avLst/>
              <a:gdLst/>
              <a:ahLst/>
              <a:cxnLst/>
              <a:rect l="l" t="t" r="r" b="b"/>
              <a:pathLst>
                <a:path w="2233929" h="2715260">
                  <a:moveTo>
                    <a:pt x="2000250" y="0"/>
                  </a:moveTo>
                  <a:lnTo>
                    <a:pt x="38100" y="0"/>
                  </a:lnTo>
                  <a:lnTo>
                    <a:pt x="38100" y="4572"/>
                  </a:lnTo>
                  <a:lnTo>
                    <a:pt x="33515" y="4572"/>
                  </a:lnTo>
                  <a:lnTo>
                    <a:pt x="33515" y="995172"/>
                  </a:lnTo>
                  <a:lnTo>
                    <a:pt x="0" y="995172"/>
                  </a:lnTo>
                  <a:lnTo>
                    <a:pt x="33515" y="1062228"/>
                  </a:lnTo>
                  <a:lnTo>
                    <a:pt x="38100" y="1071372"/>
                  </a:lnTo>
                  <a:lnTo>
                    <a:pt x="42672" y="1062228"/>
                  </a:lnTo>
                  <a:lnTo>
                    <a:pt x="76200" y="995172"/>
                  </a:lnTo>
                  <a:lnTo>
                    <a:pt x="42672" y="995172"/>
                  </a:lnTo>
                  <a:lnTo>
                    <a:pt x="42672" y="9144"/>
                  </a:lnTo>
                  <a:lnTo>
                    <a:pt x="773430" y="9144"/>
                  </a:lnTo>
                  <a:lnTo>
                    <a:pt x="773430" y="995172"/>
                  </a:lnTo>
                  <a:lnTo>
                    <a:pt x="739902" y="995172"/>
                  </a:lnTo>
                  <a:lnTo>
                    <a:pt x="773430" y="1062228"/>
                  </a:lnTo>
                  <a:lnTo>
                    <a:pt x="778002" y="1071372"/>
                  </a:lnTo>
                  <a:lnTo>
                    <a:pt x="783336" y="1060704"/>
                  </a:lnTo>
                  <a:lnTo>
                    <a:pt x="816102" y="995172"/>
                  </a:lnTo>
                  <a:lnTo>
                    <a:pt x="783336" y="995172"/>
                  </a:lnTo>
                  <a:lnTo>
                    <a:pt x="783336" y="9144"/>
                  </a:lnTo>
                  <a:lnTo>
                    <a:pt x="2000250" y="9144"/>
                  </a:lnTo>
                  <a:lnTo>
                    <a:pt x="2000250" y="0"/>
                  </a:lnTo>
                  <a:close/>
                </a:path>
                <a:path w="2233929" h="2715260">
                  <a:moveTo>
                    <a:pt x="2231136" y="2708148"/>
                  </a:moveTo>
                  <a:lnTo>
                    <a:pt x="2221230" y="2708148"/>
                  </a:lnTo>
                  <a:lnTo>
                    <a:pt x="2221230" y="2715006"/>
                  </a:lnTo>
                  <a:lnTo>
                    <a:pt x="2231136" y="2715006"/>
                  </a:lnTo>
                  <a:lnTo>
                    <a:pt x="2231136" y="2708148"/>
                  </a:lnTo>
                  <a:close/>
                </a:path>
                <a:path w="2233929" h="2715260">
                  <a:moveTo>
                    <a:pt x="2231136" y="2641092"/>
                  </a:moveTo>
                  <a:lnTo>
                    <a:pt x="2221992" y="2641092"/>
                  </a:lnTo>
                  <a:lnTo>
                    <a:pt x="2221230" y="2679192"/>
                  </a:lnTo>
                  <a:lnTo>
                    <a:pt x="2231136" y="2679192"/>
                  </a:lnTo>
                  <a:lnTo>
                    <a:pt x="2231136" y="2641092"/>
                  </a:lnTo>
                  <a:close/>
                </a:path>
                <a:path w="2233929" h="2715260">
                  <a:moveTo>
                    <a:pt x="2231898" y="2574798"/>
                  </a:moveTo>
                  <a:lnTo>
                    <a:pt x="2221992" y="2574798"/>
                  </a:lnTo>
                  <a:lnTo>
                    <a:pt x="2221992" y="2612898"/>
                  </a:lnTo>
                  <a:lnTo>
                    <a:pt x="2231136" y="2612898"/>
                  </a:lnTo>
                  <a:lnTo>
                    <a:pt x="2231898" y="2574798"/>
                  </a:lnTo>
                  <a:close/>
                </a:path>
                <a:path w="2233929" h="2715260">
                  <a:moveTo>
                    <a:pt x="2231898" y="2507742"/>
                  </a:moveTo>
                  <a:lnTo>
                    <a:pt x="2222754" y="2507742"/>
                  </a:lnTo>
                  <a:lnTo>
                    <a:pt x="2221992" y="2545842"/>
                  </a:lnTo>
                  <a:lnTo>
                    <a:pt x="2231898" y="2545842"/>
                  </a:lnTo>
                  <a:lnTo>
                    <a:pt x="2231898" y="2507742"/>
                  </a:lnTo>
                  <a:close/>
                </a:path>
                <a:path w="2233929" h="2715260">
                  <a:moveTo>
                    <a:pt x="2232660" y="2441448"/>
                  </a:moveTo>
                  <a:lnTo>
                    <a:pt x="2222754" y="2441448"/>
                  </a:lnTo>
                  <a:lnTo>
                    <a:pt x="2222754" y="2479548"/>
                  </a:lnTo>
                  <a:lnTo>
                    <a:pt x="2231898" y="2479548"/>
                  </a:lnTo>
                  <a:lnTo>
                    <a:pt x="2232660" y="2441448"/>
                  </a:lnTo>
                  <a:close/>
                </a:path>
                <a:path w="2233929" h="2715260">
                  <a:moveTo>
                    <a:pt x="2232660" y="2374392"/>
                  </a:moveTo>
                  <a:lnTo>
                    <a:pt x="2223516" y="2374392"/>
                  </a:lnTo>
                  <a:lnTo>
                    <a:pt x="2222754" y="2412492"/>
                  </a:lnTo>
                  <a:lnTo>
                    <a:pt x="2232660" y="2412492"/>
                  </a:lnTo>
                  <a:lnTo>
                    <a:pt x="2232660" y="2374392"/>
                  </a:lnTo>
                  <a:close/>
                </a:path>
                <a:path w="2233929" h="2715260">
                  <a:moveTo>
                    <a:pt x="2233422" y="2308098"/>
                  </a:moveTo>
                  <a:lnTo>
                    <a:pt x="2223516" y="2308098"/>
                  </a:lnTo>
                  <a:lnTo>
                    <a:pt x="2223516" y="2346198"/>
                  </a:lnTo>
                  <a:lnTo>
                    <a:pt x="2232660" y="2346198"/>
                  </a:lnTo>
                  <a:lnTo>
                    <a:pt x="2233422" y="23080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91131" y="1574997"/>
            <a:ext cx="3093060" cy="89789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24168" y="3037594"/>
            <a:ext cx="2062146" cy="632285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1727339" y="1988070"/>
            <a:ext cx="4036695" cy="603885"/>
          </a:xfrm>
          <a:custGeom>
            <a:avLst/>
            <a:gdLst/>
            <a:ahLst/>
            <a:cxnLst/>
            <a:rect l="l" t="t" r="r" b="b"/>
            <a:pathLst>
              <a:path w="4036695" h="603885">
                <a:moveTo>
                  <a:pt x="4036314" y="0"/>
                </a:moveTo>
                <a:lnTo>
                  <a:pt x="38100" y="0"/>
                </a:lnTo>
                <a:lnTo>
                  <a:pt x="38100" y="5334"/>
                </a:lnTo>
                <a:lnTo>
                  <a:pt x="33528" y="5334"/>
                </a:lnTo>
                <a:lnTo>
                  <a:pt x="33528" y="527304"/>
                </a:lnTo>
                <a:lnTo>
                  <a:pt x="0" y="527304"/>
                </a:lnTo>
                <a:lnTo>
                  <a:pt x="33528" y="594360"/>
                </a:lnTo>
                <a:lnTo>
                  <a:pt x="38100" y="603504"/>
                </a:lnTo>
                <a:lnTo>
                  <a:pt x="43434" y="592836"/>
                </a:lnTo>
                <a:lnTo>
                  <a:pt x="76200" y="527304"/>
                </a:lnTo>
                <a:lnTo>
                  <a:pt x="43434" y="527304"/>
                </a:lnTo>
                <a:lnTo>
                  <a:pt x="43434" y="9906"/>
                </a:lnTo>
                <a:lnTo>
                  <a:pt x="2047494" y="9906"/>
                </a:lnTo>
                <a:lnTo>
                  <a:pt x="2047494" y="527304"/>
                </a:lnTo>
                <a:lnTo>
                  <a:pt x="2013966" y="527304"/>
                </a:lnTo>
                <a:lnTo>
                  <a:pt x="2047494" y="594360"/>
                </a:lnTo>
                <a:lnTo>
                  <a:pt x="2052066" y="603504"/>
                </a:lnTo>
                <a:lnTo>
                  <a:pt x="2057400" y="592836"/>
                </a:lnTo>
                <a:lnTo>
                  <a:pt x="2090166" y="527304"/>
                </a:lnTo>
                <a:lnTo>
                  <a:pt x="2057400" y="527304"/>
                </a:lnTo>
                <a:lnTo>
                  <a:pt x="2057400" y="9906"/>
                </a:lnTo>
                <a:lnTo>
                  <a:pt x="4036314" y="9906"/>
                </a:lnTo>
                <a:lnTo>
                  <a:pt x="40363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8222113" y="3116071"/>
            <a:ext cx="14001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495" marR="5080" indent="-1143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Calibri"/>
                <a:cs typeface="Calibri"/>
              </a:rPr>
              <a:t>Forma aproximada de </a:t>
            </a:r>
            <a:r>
              <a:rPr dirty="0" sz="1200" spc="-2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la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matriz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fundamental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47343" y="1589785"/>
            <a:ext cx="13887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26034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Calibri"/>
                <a:cs typeface="Calibri"/>
              </a:rPr>
              <a:t>Forma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exacta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de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la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matriz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fundamental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6126" y="1670542"/>
            <a:ext cx="6018876" cy="362922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07676" y="386121"/>
            <a:ext cx="862076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En 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figura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 ve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como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estimación 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señal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 excelente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cuando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matriz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fundamental</a:t>
            </a:r>
            <a:r>
              <a:rPr dirty="0" sz="1600" spc="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exacta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propagando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los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estados</a:t>
            </a:r>
            <a:r>
              <a:rPr dirty="0" sz="1600">
                <a:latin typeface="Arial MT"/>
                <a:cs typeface="Arial MT"/>
              </a:rPr>
              <a:t> y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aproximada obteniendo ganancias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Kalman subóptimas.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7015" y="5798323"/>
            <a:ext cx="893064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Ello nos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hace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pensar que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estructura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filtro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más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importante</a:t>
            </a:r>
            <a:r>
              <a:rPr dirty="0" sz="1600" spc="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cómputo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su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ganancia.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57907" y="2002970"/>
            <a:ext cx="6085651" cy="362487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75671" y="5907278"/>
            <a:ext cx="892746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Ello nos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hace pensar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 la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estructura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del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filtro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más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importante</a:t>
            </a:r>
            <a:r>
              <a:rPr dirty="0" sz="1600" spc="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el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cómputo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su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ganancia.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7654" y="386126"/>
            <a:ext cx="8505190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En 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figura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 ve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como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 estimación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derivada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 señal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excelente cuando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matriz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fundamental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 exacta propagando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los estados</a:t>
            </a:r>
            <a:r>
              <a:rPr dirty="0" sz="1600">
                <a:latin typeface="Arial MT"/>
                <a:cs typeface="Arial MT"/>
              </a:rPr>
              <a:t> y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aproximada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obteniendo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ganancias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Kalman 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subóptimas.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4804" y="3199746"/>
            <a:ext cx="3425307" cy="26648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77109" y="2314479"/>
            <a:ext cx="3093060" cy="93211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582528" y="3505961"/>
            <a:ext cx="3060065" cy="2579370"/>
            <a:chOff x="2582528" y="3505961"/>
            <a:chExt cx="3060065" cy="257937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82528" y="4987034"/>
              <a:ext cx="3059876" cy="109798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641739" y="3505961"/>
              <a:ext cx="76200" cy="1861820"/>
            </a:xfrm>
            <a:custGeom>
              <a:avLst/>
              <a:gdLst/>
              <a:ahLst/>
              <a:cxnLst/>
              <a:rect l="l" t="t" r="r" b="b"/>
              <a:pathLst>
                <a:path w="76200" h="1861820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33528" y="76200"/>
                  </a:lnTo>
                  <a:lnTo>
                    <a:pt x="33528" y="64008"/>
                  </a:lnTo>
                  <a:lnTo>
                    <a:pt x="43434" y="64008"/>
                  </a:lnTo>
                  <a:lnTo>
                    <a:pt x="43434" y="76200"/>
                  </a:lnTo>
                  <a:lnTo>
                    <a:pt x="76200" y="76200"/>
                  </a:lnTo>
                  <a:close/>
                </a:path>
                <a:path w="76200" h="1861820">
                  <a:moveTo>
                    <a:pt x="43434" y="76200"/>
                  </a:moveTo>
                  <a:lnTo>
                    <a:pt x="43434" y="64008"/>
                  </a:lnTo>
                  <a:lnTo>
                    <a:pt x="33528" y="64008"/>
                  </a:lnTo>
                  <a:lnTo>
                    <a:pt x="33528" y="76200"/>
                  </a:lnTo>
                  <a:lnTo>
                    <a:pt x="43434" y="76200"/>
                  </a:lnTo>
                  <a:close/>
                </a:path>
                <a:path w="76200" h="1861820">
                  <a:moveTo>
                    <a:pt x="43434" y="1861565"/>
                  </a:moveTo>
                  <a:lnTo>
                    <a:pt x="43434" y="76200"/>
                  </a:lnTo>
                  <a:lnTo>
                    <a:pt x="33528" y="76200"/>
                  </a:lnTo>
                  <a:lnTo>
                    <a:pt x="33528" y="1861565"/>
                  </a:lnTo>
                  <a:lnTo>
                    <a:pt x="43434" y="18615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1683905" y="2782836"/>
            <a:ext cx="4036060" cy="321310"/>
          </a:xfrm>
          <a:custGeom>
            <a:avLst/>
            <a:gdLst/>
            <a:ahLst/>
            <a:cxnLst/>
            <a:rect l="l" t="t" r="r" b="b"/>
            <a:pathLst>
              <a:path w="4036060" h="321310">
                <a:moveTo>
                  <a:pt x="4035552" y="0"/>
                </a:moveTo>
                <a:lnTo>
                  <a:pt x="38100" y="0"/>
                </a:lnTo>
                <a:lnTo>
                  <a:pt x="38100" y="4572"/>
                </a:lnTo>
                <a:lnTo>
                  <a:pt x="33528" y="4572"/>
                </a:lnTo>
                <a:lnTo>
                  <a:pt x="33528" y="244602"/>
                </a:lnTo>
                <a:lnTo>
                  <a:pt x="0" y="244602"/>
                </a:lnTo>
                <a:lnTo>
                  <a:pt x="33528" y="311658"/>
                </a:lnTo>
                <a:lnTo>
                  <a:pt x="38100" y="320802"/>
                </a:lnTo>
                <a:lnTo>
                  <a:pt x="43434" y="310134"/>
                </a:lnTo>
                <a:lnTo>
                  <a:pt x="76200" y="244602"/>
                </a:lnTo>
                <a:lnTo>
                  <a:pt x="43434" y="244602"/>
                </a:lnTo>
                <a:lnTo>
                  <a:pt x="43434" y="9906"/>
                </a:lnTo>
                <a:lnTo>
                  <a:pt x="4035552" y="9906"/>
                </a:lnTo>
                <a:lnTo>
                  <a:pt x="40355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917833" y="4742688"/>
            <a:ext cx="1038860" cy="124460"/>
            <a:chOff x="4917833" y="4742688"/>
            <a:chExt cx="1038860" cy="124460"/>
          </a:xfrm>
        </p:grpSpPr>
        <p:sp>
          <p:nvSpPr>
            <p:cNvPr id="9" name="object 9"/>
            <p:cNvSpPr/>
            <p:nvPr/>
          </p:nvSpPr>
          <p:spPr>
            <a:xfrm>
              <a:off x="4917833" y="4742700"/>
              <a:ext cx="43180" cy="124460"/>
            </a:xfrm>
            <a:custGeom>
              <a:avLst/>
              <a:gdLst/>
              <a:ahLst/>
              <a:cxnLst/>
              <a:rect l="l" t="t" r="r" b="b"/>
              <a:pathLst>
                <a:path w="43179" h="124460">
                  <a:moveTo>
                    <a:pt x="9906" y="86106"/>
                  </a:moveTo>
                  <a:lnTo>
                    <a:pt x="0" y="86106"/>
                  </a:lnTo>
                  <a:lnTo>
                    <a:pt x="0" y="124206"/>
                  </a:lnTo>
                  <a:lnTo>
                    <a:pt x="9906" y="124206"/>
                  </a:lnTo>
                  <a:lnTo>
                    <a:pt x="9906" y="86106"/>
                  </a:lnTo>
                  <a:close/>
                </a:path>
                <a:path w="43179" h="124460">
                  <a:moveTo>
                    <a:pt x="9906" y="19812"/>
                  </a:moveTo>
                  <a:lnTo>
                    <a:pt x="0" y="19812"/>
                  </a:lnTo>
                  <a:lnTo>
                    <a:pt x="0" y="57912"/>
                  </a:lnTo>
                  <a:lnTo>
                    <a:pt x="9906" y="57912"/>
                  </a:lnTo>
                  <a:lnTo>
                    <a:pt x="9906" y="19812"/>
                  </a:lnTo>
                  <a:close/>
                </a:path>
                <a:path w="43179" h="124460">
                  <a:moveTo>
                    <a:pt x="42672" y="0"/>
                  </a:moveTo>
                  <a:lnTo>
                    <a:pt x="4572" y="0"/>
                  </a:lnTo>
                  <a:lnTo>
                    <a:pt x="4572" y="9144"/>
                  </a:lnTo>
                  <a:lnTo>
                    <a:pt x="42672" y="9144"/>
                  </a:lnTo>
                  <a:lnTo>
                    <a:pt x="426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989461" y="4747260"/>
              <a:ext cx="967105" cy="0"/>
            </a:xfrm>
            <a:custGeom>
              <a:avLst/>
              <a:gdLst/>
              <a:ahLst/>
              <a:cxnLst/>
              <a:rect l="l" t="t" r="r" b="b"/>
              <a:pathLst>
                <a:path w="967104" h="0">
                  <a:moveTo>
                    <a:pt x="0" y="0"/>
                  </a:moveTo>
                  <a:lnTo>
                    <a:pt x="966977" y="0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4873637" y="6227826"/>
            <a:ext cx="1072515" cy="331470"/>
            <a:chOff x="4873637" y="6227826"/>
            <a:chExt cx="1072515" cy="331470"/>
          </a:xfrm>
        </p:grpSpPr>
        <p:sp>
          <p:nvSpPr>
            <p:cNvPr id="12" name="object 12"/>
            <p:cNvSpPr/>
            <p:nvPr/>
          </p:nvSpPr>
          <p:spPr>
            <a:xfrm>
              <a:off x="4873637" y="6227826"/>
              <a:ext cx="76200" cy="326390"/>
            </a:xfrm>
            <a:custGeom>
              <a:avLst/>
              <a:gdLst/>
              <a:ahLst/>
              <a:cxnLst/>
              <a:rect l="l" t="t" r="r" b="b"/>
              <a:pathLst>
                <a:path w="76200" h="326390">
                  <a:moveTo>
                    <a:pt x="42672" y="326135"/>
                  </a:moveTo>
                  <a:lnTo>
                    <a:pt x="42672" y="288035"/>
                  </a:lnTo>
                  <a:lnTo>
                    <a:pt x="33527" y="288035"/>
                  </a:lnTo>
                  <a:lnTo>
                    <a:pt x="33527" y="326135"/>
                  </a:lnTo>
                  <a:lnTo>
                    <a:pt x="42672" y="326135"/>
                  </a:lnTo>
                  <a:close/>
                </a:path>
                <a:path w="76200" h="326390">
                  <a:moveTo>
                    <a:pt x="42672" y="259841"/>
                  </a:moveTo>
                  <a:lnTo>
                    <a:pt x="42672" y="221741"/>
                  </a:lnTo>
                  <a:lnTo>
                    <a:pt x="33527" y="221741"/>
                  </a:lnTo>
                  <a:lnTo>
                    <a:pt x="33527" y="259841"/>
                  </a:lnTo>
                  <a:lnTo>
                    <a:pt x="42672" y="259841"/>
                  </a:lnTo>
                  <a:close/>
                </a:path>
                <a:path w="76200" h="326390">
                  <a:moveTo>
                    <a:pt x="42672" y="192786"/>
                  </a:moveTo>
                  <a:lnTo>
                    <a:pt x="42672" y="154686"/>
                  </a:lnTo>
                  <a:lnTo>
                    <a:pt x="33527" y="154686"/>
                  </a:lnTo>
                  <a:lnTo>
                    <a:pt x="33527" y="192786"/>
                  </a:lnTo>
                  <a:lnTo>
                    <a:pt x="42672" y="192786"/>
                  </a:lnTo>
                  <a:close/>
                </a:path>
                <a:path w="76200" h="326390">
                  <a:moveTo>
                    <a:pt x="42672" y="126491"/>
                  </a:moveTo>
                  <a:lnTo>
                    <a:pt x="42672" y="88391"/>
                  </a:lnTo>
                  <a:lnTo>
                    <a:pt x="33527" y="88391"/>
                  </a:lnTo>
                  <a:lnTo>
                    <a:pt x="33527" y="126491"/>
                  </a:lnTo>
                  <a:lnTo>
                    <a:pt x="42672" y="126491"/>
                  </a:lnTo>
                  <a:close/>
                </a:path>
                <a:path w="76200" h="326390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911737" y="6554342"/>
              <a:ext cx="1034415" cy="0"/>
            </a:xfrm>
            <a:custGeom>
              <a:avLst/>
              <a:gdLst/>
              <a:ahLst/>
              <a:cxnLst/>
              <a:rect l="l" t="t" r="r" b="b"/>
              <a:pathLst>
                <a:path w="1034414" h="0">
                  <a:moveTo>
                    <a:pt x="0" y="0"/>
                  </a:moveTo>
                  <a:lnTo>
                    <a:pt x="1034034" y="0"/>
                  </a:lnTo>
                </a:path>
              </a:pathLst>
            </a:custGeom>
            <a:ln w="9906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/>
          <p:nvPr/>
        </p:nvSpPr>
        <p:spPr>
          <a:xfrm>
            <a:off x="5941200" y="4747272"/>
            <a:ext cx="20955" cy="1807210"/>
          </a:xfrm>
          <a:custGeom>
            <a:avLst/>
            <a:gdLst/>
            <a:ahLst/>
            <a:cxnLst/>
            <a:rect l="l" t="t" r="r" b="b"/>
            <a:pathLst>
              <a:path w="20954" h="1807209">
                <a:moveTo>
                  <a:pt x="9144" y="1799844"/>
                </a:moveTo>
                <a:lnTo>
                  <a:pt x="0" y="1799844"/>
                </a:lnTo>
                <a:lnTo>
                  <a:pt x="0" y="1806702"/>
                </a:lnTo>
                <a:lnTo>
                  <a:pt x="9144" y="1806702"/>
                </a:lnTo>
                <a:lnTo>
                  <a:pt x="9144" y="1799844"/>
                </a:lnTo>
                <a:close/>
              </a:path>
              <a:path w="20954" h="1807209">
                <a:moveTo>
                  <a:pt x="9906" y="1733550"/>
                </a:moveTo>
                <a:lnTo>
                  <a:pt x="762" y="1733550"/>
                </a:lnTo>
                <a:lnTo>
                  <a:pt x="0" y="1771650"/>
                </a:lnTo>
                <a:lnTo>
                  <a:pt x="9906" y="1771650"/>
                </a:lnTo>
                <a:lnTo>
                  <a:pt x="9906" y="1733550"/>
                </a:lnTo>
                <a:close/>
              </a:path>
              <a:path w="20954" h="1807209">
                <a:moveTo>
                  <a:pt x="10668" y="1666494"/>
                </a:moveTo>
                <a:lnTo>
                  <a:pt x="762" y="1666494"/>
                </a:lnTo>
                <a:lnTo>
                  <a:pt x="762" y="1704594"/>
                </a:lnTo>
                <a:lnTo>
                  <a:pt x="9906" y="1704594"/>
                </a:lnTo>
                <a:lnTo>
                  <a:pt x="10668" y="1666494"/>
                </a:lnTo>
                <a:close/>
              </a:path>
              <a:path w="20954" h="1807209">
                <a:moveTo>
                  <a:pt x="10668" y="1600200"/>
                </a:moveTo>
                <a:lnTo>
                  <a:pt x="1524" y="1600200"/>
                </a:lnTo>
                <a:lnTo>
                  <a:pt x="762" y="1638300"/>
                </a:lnTo>
                <a:lnTo>
                  <a:pt x="10668" y="1638300"/>
                </a:lnTo>
                <a:lnTo>
                  <a:pt x="10668" y="1600200"/>
                </a:lnTo>
                <a:close/>
              </a:path>
              <a:path w="20954" h="1807209">
                <a:moveTo>
                  <a:pt x="11430" y="1533144"/>
                </a:moveTo>
                <a:lnTo>
                  <a:pt x="1524" y="1533144"/>
                </a:lnTo>
                <a:lnTo>
                  <a:pt x="1524" y="1571244"/>
                </a:lnTo>
                <a:lnTo>
                  <a:pt x="10668" y="1571244"/>
                </a:lnTo>
                <a:lnTo>
                  <a:pt x="11430" y="1533144"/>
                </a:lnTo>
                <a:close/>
              </a:path>
              <a:path w="20954" h="1807209">
                <a:moveTo>
                  <a:pt x="11430" y="1466850"/>
                </a:moveTo>
                <a:lnTo>
                  <a:pt x="2286" y="1466850"/>
                </a:lnTo>
                <a:lnTo>
                  <a:pt x="1524" y="1504950"/>
                </a:lnTo>
                <a:lnTo>
                  <a:pt x="11430" y="1504950"/>
                </a:lnTo>
                <a:lnTo>
                  <a:pt x="11430" y="1466850"/>
                </a:lnTo>
                <a:close/>
              </a:path>
              <a:path w="20954" h="1807209">
                <a:moveTo>
                  <a:pt x="12192" y="1399794"/>
                </a:moveTo>
                <a:lnTo>
                  <a:pt x="2286" y="1399794"/>
                </a:lnTo>
                <a:lnTo>
                  <a:pt x="2286" y="1437894"/>
                </a:lnTo>
                <a:lnTo>
                  <a:pt x="11430" y="1437894"/>
                </a:lnTo>
                <a:lnTo>
                  <a:pt x="12192" y="1399794"/>
                </a:lnTo>
                <a:close/>
              </a:path>
              <a:path w="20954" h="1807209">
                <a:moveTo>
                  <a:pt x="12192" y="1333500"/>
                </a:moveTo>
                <a:lnTo>
                  <a:pt x="3048" y="1333500"/>
                </a:lnTo>
                <a:lnTo>
                  <a:pt x="2286" y="1371600"/>
                </a:lnTo>
                <a:lnTo>
                  <a:pt x="12192" y="1371600"/>
                </a:lnTo>
                <a:lnTo>
                  <a:pt x="12192" y="1333500"/>
                </a:lnTo>
                <a:close/>
              </a:path>
              <a:path w="20954" h="1807209">
                <a:moveTo>
                  <a:pt x="12954" y="1266444"/>
                </a:moveTo>
                <a:lnTo>
                  <a:pt x="3048" y="1266444"/>
                </a:lnTo>
                <a:lnTo>
                  <a:pt x="3048" y="1304544"/>
                </a:lnTo>
                <a:lnTo>
                  <a:pt x="12192" y="1304544"/>
                </a:lnTo>
                <a:lnTo>
                  <a:pt x="12954" y="1266444"/>
                </a:lnTo>
                <a:close/>
              </a:path>
              <a:path w="20954" h="1807209">
                <a:moveTo>
                  <a:pt x="12954" y="1200150"/>
                </a:moveTo>
                <a:lnTo>
                  <a:pt x="3810" y="1200150"/>
                </a:lnTo>
                <a:lnTo>
                  <a:pt x="3048" y="1238250"/>
                </a:lnTo>
                <a:lnTo>
                  <a:pt x="12954" y="1238250"/>
                </a:lnTo>
                <a:lnTo>
                  <a:pt x="12954" y="1200150"/>
                </a:lnTo>
                <a:close/>
              </a:path>
              <a:path w="20954" h="1807209">
                <a:moveTo>
                  <a:pt x="13716" y="1133094"/>
                </a:moveTo>
                <a:lnTo>
                  <a:pt x="3810" y="1133094"/>
                </a:lnTo>
                <a:lnTo>
                  <a:pt x="3810" y="1171194"/>
                </a:lnTo>
                <a:lnTo>
                  <a:pt x="12954" y="1171194"/>
                </a:lnTo>
                <a:lnTo>
                  <a:pt x="13716" y="1133094"/>
                </a:lnTo>
                <a:close/>
              </a:path>
              <a:path w="20954" h="1807209">
                <a:moveTo>
                  <a:pt x="13716" y="1066800"/>
                </a:moveTo>
                <a:lnTo>
                  <a:pt x="4572" y="1066800"/>
                </a:lnTo>
                <a:lnTo>
                  <a:pt x="3810" y="1104900"/>
                </a:lnTo>
                <a:lnTo>
                  <a:pt x="13716" y="1104900"/>
                </a:lnTo>
                <a:lnTo>
                  <a:pt x="13716" y="1066800"/>
                </a:lnTo>
                <a:close/>
              </a:path>
              <a:path w="20954" h="1807209">
                <a:moveTo>
                  <a:pt x="14478" y="999744"/>
                </a:moveTo>
                <a:lnTo>
                  <a:pt x="4572" y="999744"/>
                </a:lnTo>
                <a:lnTo>
                  <a:pt x="4572" y="1037844"/>
                </a:lnTo>
                <a:lnTo>
                  <a:pt x="14478" y="1037844"/>
                </a:lnTo>
                <a:lnTo>
                  <a:pt x="14478" y="999744"/>
                </a:lnTo>
                <a:close/>
              </a:path>
              <a:path w="20954" h="1807209">
                <a:moveTo>
                  <a:pt x="14478" y="933450"/>
                </a:moveTo>
                <a:lnTo>
                  <a:pt x="5334" y="933450"/>
                </a:lnTo>
                <a:lnTo>
                  <a:pt x="5334" y="971550"/>
                </a:lnTo>
                <a:lnTo>
                  <a:pt x="14478" y="971550"/>
                </a:lnTo>
                <a:lnTo>
                  <a:pt x="14478" y="933450"/>
                </a:lnTo>
                <a:close/>
              </a:path>
              <a:path w="20954" h="1807209">
                <a:moveTo>
                  <a:pt x="15240" y="866394"/>
                </a:moveTo>
                <a:lnTo>
                  <a:pt x="5334" y="866394"/>
                </a:lnTo>
                <a:lnTo>
                  <a:pt x="5334" y="904494"/>
                </a:lnTo>
                <a:lnTo>
                  <a:pt x="15240" y="904494"/>
                </a:lnTo>
                <a:lnTo>
                  <a:pt x="15240" y="866394"/>
                </a:lnTo>
                <a:close/>
              </a:path>
              <a:path w="20954" h="1807209">
                <a:moveTo>
                  <a:pt x="15240" y="800100"/>
                </a:moveTo>
                <a:lnTo>
                  <a:pt x="6096" y="800100"/>
                </a:lnTo>
                <a:lnTo>
                  <a:pt x="6096" y="838200"/>
                </a:lnTo>
                <a:lnTo>
                  <a:pt x="15240" y="838200"/>
                </a:lnTo>
                <a:lnTo>
                  <a:pt x="15240" y="800100"/>
                </a:lnTo>
                <a:close/>
              </a:path>
              <a:path w="20954" h="1807209">
                <a:moveTo>
                  <a:pt x="16002" y="733044"/>
                </a:moveTo>
                <a:lnTo>
                  <a:pt x="6096" y="733044"/>
                </a:lnTo>
                <a:lnTo>
                  <a:pt x="6096" y="771144"/>
                </a:lnTo>
                <a:lnTo>
                  <a:pt x="16002" y="771144"/>
                </a:lnTo>
                <a:lnTo>
                  <a:pt x="16002" y="733044"/>
                </a:lnTo>
                <a:close/>
              </a:path>
              <a:path w="20954" h="1807209">
                <a:moveTo>
                  <a:pt x="16002" y="666750"/>
                </a:moveTo>
                <a:lnTo>
                  <a:pt x="6858" y="666750"/>
                </a:lnTo>
                <a:lnTo>
                  <a:pt x="6858" y="704850"/>
                </a:lnTo>
                <a:lnTo>
                  <a:pt x="16002" y="704850"/>
                </a:lnTo>
                <a:lnTo>
                  <a:pt x="16002" y="666750"/>
                </a:lnTo>
                <a:close/>
              </a:path>
              <a:path w="20954" h="1807209">
                <a:moveTo>
                  <a:pt x="16764" y="599694"/>
                </a:moveTo>
                <a:lnTo>
                  <a:pt x="6858" y="599694"/>
                </a:lnTo>
                <a:lnTo>
                  <a:pt x="6858" y="637794"/>
                </a:lnTo>
                <a:lnTo>
                  <a:pt x="16764" y="637794"/>
                </a:lnTo>
                <a:lnTo>
                  <a:pt x="16764" y="599694"/>
                </a:lnTo>
                <a:close/>
              </a:path>
              <a:path w="20954" h="1807209">
                <a:moveTo>
                  <a:pt x="17526" y="533400"/>
                </a:moveTo>
                <a:lnTo>
                  <a:pt x="7620" y="533400"/>
                </a:lnTo>
                <a:lnTo>
                  <a:pt x="7620" y="571500"/>
                </a:lnTo>
                <a:lnTo>
                  <a:pt x="16764" y="571500"/>
                </a:lnTo>
                <a:lnTo>
                  <a:pt x="17526" y="533400"/>
                </a:lnTo>
                <a:close/>
              </a:path>
              <a:path w="20954" h="1807209">
                <a:moveTo>
                  <a:pt x="17526" y="466344"/>
                </a:moveTo>
                <a:lnTo>
                  <a:pt x="8382" y="466344"/>
                </a:lnTo>
                <a:lnTo>
                  <a:pt x="7620" y="504444"/>
                </a:lnTo>
                <a:lnTo>
                  <a:pt x="17526" y="504444"/>
                </a:lnTo>
                <a:lnTo>
                  <a:pt x="17526" y="466344"/>
                </a:lnTo>
                <a:close/>
              </a:path>
              <a:path w="20954" h="1807209">
                <a:moveTo>
                  <a:pt x="18288" y="400050"/>
                </a:moveTo>
                <a:lnTo>
                  <a:pt x="8382" y="400050"/>
                </a:lnTo>
                <a:lnTo>
                  <a:pt x="8382" y="438150"/>
                </a:lnTo>
                <a:lnTo>
                  <a:pt x="17526" y="438150"/>
                </a:lnTo>
                <a:lnTo>
                  <a:pt x="18288" y="400050"/>
                </a:lnTo>
                <a:close/>
              </a:path>
              <a:path w="20954" h="1807209">
                <a:moveTo>
                  <a:pt x="18288" y="332994"/>
                </a:moveTo>
                <a:lnTo>
                  <a:pt x="9144" y="332994"/>
                </a:lnTo>
                <a:lnTo>
                  <a:pt x="8382" y="371094"/>
                </a:lnTo>
                <a:lnTo>
                  <a:pt x="18288" y="371094"/>
                </a:lnTo>
                <a:lnTo>
                  <a:pt x="18288" y="332994"/>
                </a:lnTo>
                <a:close/>
              </a:path>
              <a:path w="20954" h="1807209">
                <a:moveTo>
                  <a:pt x="19050" y="266700"/>
                </a:moveTo>
                <a:lnTo>
                  <a:pt x="9144" y="266700"/>
                </a:lnTo>
                <a:lnTo>
                  <a:pt x="9144" y="304800"/>
                </a:lnTo>
                <a:lnTo>
                  <a:pt x="18288" y="304800"/>
                </a:lnTo>
                <a:lnTo>
                  <a:pt x="19050" y="266700"/>
                </a:lnTo>
                <a:close/>
              </a:path>
              <a:path w="20954" h="1807209">
                <a:moveTo>
                  <a:pt x="19050" y="199644"/>
                </a:moveTo>
                <a:lnTo>
                  <a:pt x="9906" y="199644"/>
                </a:lnTo>
                <a:lnTo>
                  <a:pt x="9144" y="237744"/>
                </a:lnTo>
                <a:lnTo>
                  <a:pt x="19050" y="237744"/>
                </a:lnTo>
                <a:lnTo>
                  <a:pt x="19050" y="199644"/>
                </a:lnTo>
                <a:close/>
              </a:path>
              <a:path w="20954" h="1807209">
                <a:moveTo>
                  <a:pt x="19812" y="133350"/>
                </a:moveTo>
                <a:lnTo>
                  <a:pt x="9906" y="133350"/>
                </a:lnTo>
                <a:lnTo>
                  <a:pt x="9906" y="171450"/>
                </a:lnTo>
                <a:lnTo>
                  <a:pt x="19050" y="171450"/>
                </a:lnTo>
                <a:lnTo>
                  <a:pt x="19812" y="133350"/>
                </a:lnTo>
                <a:close/>
              </a:path>
              <a:path w="20954" h="1807209">
                <a:moveTo>
                  <a:pt x="19812" y="66294"/>
                </a:moveTo>
                <a:lnTo>
                  <a:pt x="10668" y="66294"/>
                </a:lnTo>
                <a:lnTo>
                  <a:pt x="9906" y="104394"/>
                </a:lnTo>
                <a:lnTo>
                  <a:pt x="19812" y="104394"/>
                </a:lnTo>
                <a:lnTo>
                  <a:pt x="19812" y="66294"/>
                </a:lnTo>
                <a:close/>
              </a:path>
              <a:path w="20954" h="1807209">
                <a:moveTo>
                  <a:pt x="20574" y="0"/>
                </a:moveTo>
                <a:lnTo>
                  <a:pt x="10668" y="0"/>
                </a:lnTo>
                <a:lnTo>
                  <a:pt x="10668" y="38100"/>
                </a:lnTo>
                <a:lnTo>
                  <a:pt x="19812" y="38100"/>
                </a:lnTo>
                <a:lnTo>
                  <a:pt x="205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719969" y="2782836"/>
            <a:ext cx="2617470" cy="2127885"/>
          </a:xfrm>
          <a:custGeom>
            <a:avLst/>
            <a:gdLst/>
            <a:ahLst/>
            <a:cxnLst/>
            <a:rect l="l" t="t" r="r" b="b"/>
            <a:pathLst>
              <a:path w="2617470" h="2127885">
                <a:moveTo>
                  <a:pt x="76200" y="260604"/>
                </a:moveTo>
                <a:lnTo>
                  <a:pt x="42672" y="260604"/>
                </a:lnTo>
                <a:lnTo>
                  <a:pt x="42672" y="21336"/>
                </a:lnTo>
                <a:lnTo>
                  <a:pt x="33528" y="21336"/>
                </a:lnTo>
                <a:lnTo>
                  <a:pt x="33528" y="260604"/>
                </a:lnTo>
                <a:lnTo>
                  <a:pt x="0" y="260604"/>
                </a:lnTo>
                <a:lnTo>
                  <a:pt x="33528" y="327660"/>
                </a:lnTo>
                <a:lnTo>
                  <a:pt x="38100" y="336804"/>
                </a:lnTo>
                <a:lnTo>
                  <a:pt x="42672" y="327660"/>
                </a:lnTo>
                <a:lnTo>
                  <a:pt x="76200" y="260604"/>
                </a:lnTo>
                <a:close/>
              </a:path>
              <a:path w="2617470" h="2127885">
                <a:moveTo>
                  <a:pt x="2617457" y="0"/>
                </a:moveTo>
                <a:lnTo>
                  <a:pt x="1999488" y="0"/>
                </a:lnTo>
                <a:lnTo>
                  <a:pt x="1999488" y="4572"/>
                </a:lnTo>
                <a:lnTo>
                  <a:pt x="1992630" y="4572"/>
                </a:lnTo>
                <a:lnTo>
                  <a:pt x="1992630" y="1589532"/>
                </a:lnTo>
                <a:lnTo>
                  <a:pt x="38100" y="1589532"/>
                </a:lnTo>
                <a:lnTo>
                  <a:pt x="38100" y="1594104"/>
                </a:lnTo>
                <a:lnTo>
                  <a:pt x="33528" y="1594104"/>
                </a:lnTo>
                <a:lnTo>
                  <a:pt x="33528" y="2051304"/>
                </a:lnTo>
                <a:lnTo>
                  <a:pt x="0" y="2051304"/>
                </a:lnTo>
                <a:lnTo>
                  <a:pt x="33528" y="2118360"/>
                </a:lnTo>
                <a:lnTo>
                  <a:pt x="38100" y="2127504"/>
                </a:lnTo>
                <a:lnTo>
                  <a:pt x="42672" y="2118360"/>
                </a:lnTo>
                <a:lnTo>
                  <a:pt x="76200" y="2051304"/>
                </a:lnTo>
                <a:lnTo>
                  <a:pt x="42672" y="2051304"/>
                </a:lnTo>
                <a:lnTo>
                  <a:pt x="42672" y="1598676"/>
                </a:lnTo>
                <a:lnTo>
                  <a:pt x="751332" y="1598676"/>
                </a:lnTo>
                <a:lnTo>
                  <a:pt x="751332" y="2051304"/>
                </a:lnTo>
                <a:lnTo>
                  <a:pt x="718566" y="2051304"/>
                </a:lnTo>
                <a:lnTo>
                  <a:pt x="751332" y="2116836"/>
                </a:lnTo>
                <a:lnTo>
                  <a:pt x="756666" y="2127504"/>
                </a:lnTo>
                <a:lnTo>
                  <a:pt x="761238" y="2118360"/>
                </a:lnTo>
                <a:lnTo>
                  <a:pt x="794766" y="2051304"/>
                </a:lnTo>
                <a:lnTo>
                  <a:pt x="761238" y="2051304"/>
                </a:lnTo>
                <a:lnTo>
                  <a:pt x="761238" y="1598676"/>
                </a:lnTo>
                <a:lnTo>
                  <a:pt x="1999488" y="1598676"/>
                </a:lnTo>
                <a:lnTo>
                  <a:pt x="1999488" y="1594104"/>
                </a:lnTo>
                <a:lnTo>
                  <a:pt x="2001774" y="1594104"/>
                </a:lnTo>
                <a:lnTo>
                  <a:pt x="2001774" y="9906"/>
                </a:lnTo>
                <a:lnTo>
                  <a:pt x="2617457" y="9906"/>
                </a:lnTo>
                <a:lnTo>
                  <a:pt x="26174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610989" y="3429253"/>
            <a:ext cx="13887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26034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Calibri"/>
                <a:cs typeface="Calibri"/>
              </a:rPr>
              <a:t>Forma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exacta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de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la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matriz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fundamental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022739" y="2891027"/>
            <a:ext cx="76200" cy="266700"/>
          </a:xfrm>
          <a:custGeom>
            <a:avLst/>
            <a:gdLst/>
            <a:ahLst/>
            <a:cxnLst/>
            <a:rect l="l" t="t" r="r" b="b"/>
            <a:pathLst>
              <a:path w="76200" h="266700">
                <a:moveTo>
                  <a:pt x="76200" y="190499"/>
                </a:moveTo>
                <a:lnTo>
                  <a:pt x="0" y="190499"/>
                </a:lnTo>
                <a:lnTo>
                  <a:pt x="33527" y="257555"/>
                </a:lnTo>
                <a:lnTo>
                  <a:pt x="33527" y="203453"/>
                </a:lnTo>
                <a:lnTo>
                  <a:pt x="43434" y="203453"/>
                </a:lnTo>
                <a:lnTo>
                  <a:pt x="43434" y="256031"/>
                </a:lnTo>
                <a:lnTo>
                  <a:pt x="76200" y="190499"/>
                </a:lnTo>
                <a:close/>
              </a:path>
              <a:path w="76200" h="266700">
                <a:moveTo>
                  <a:pt x="43434" y="190499"/>
                </a:moveTo>
                <a:lnTo>
                  <a:pt x="43433" y="0"/>
                </a:lnTo>
                <a:lnTo>
                  <a:pt x="33527" y="0"/>
                </a:lnTo>
                <a:lnTo>
                  <a:pt x="33527" y="190499"/>
                </a:lnTo>
                <a:lnTo>
                  <a:pt x="43434" y="190499"/>
                </a:lnTo>
                <a:close/>
              </a:path>
              <a:path w="76200" h="266700">
                <a:moveTo>
                  <a:pt x="43434" y="256031"/>
                </a:moveTo>
                <a:lnTo>
                  <a:pt x="43434" y="203453"/>
                </a:lnTo>
                <a:lnTo>
                  <a:pt x="33527" y="203453"/>
                </a:lnTo>
                <a:lnTo>
                  <a:pt x="33527" y="257555"/>
                </a:lnTo>
                <a:lnTo>
                  <a:pt x="38100" y="266699"/>
                </a:lnTo>
                <a:lnTo>
                  <a:pt x="43434" y="2560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8" name="object 18"/>
          <p:cNvGrpSpPr/>
          <p:nvPr/>
        </p:nvGrpSpPr>
        <p:grpSpPr>
          <a:xfrm>
            <a:off x="2798932" y="1949195"/>
            <a:ext cx="1064895" cy="453390"/>
            <a:chOff x="2798932" y="1949195"/>
            <a:chExt cx="1064895" cy="453390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98932" y="2202783"/>
              <a:ext cx="1064552" cy="19978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54437" y="1949195"/>
              <a:ext cx="76200" cy="240029"/>
            </a:xfrm>
            <a:prstGeom prst="rect">
              <a:avLst/>
            </a:prstGeom>
          </p:spPr>
        </p:pic>
      </p:grpSp>
      <p:sp>
        <p:nvSpPr>
          <p:cNvPr id="21" name="object 21"/>
          <p:cNvSpPr/>
          <p:nvPr/>
        </p:nvSpPr>
        <p:spPr>
          <a:xfrm>
            <a:off x="3056267" y="2449067"/>
            <a:ext cx="10160" cy="251460"/>
          </a:xfrm>
          <a:custGeom>
            <a:avLst/>
            <a:gdLst/>
            <a:ahLst/>
            <a:cxnLst/>
            <a:rect l="l" t="t" r="r" b="b"/>
            <a:pathLst>
              <a:path w="10160" h="251460">
                <a:moveTo>
                  <a:pt x="9906" y="251460"/>
                </a:moveTo>
                <a:lnTo>
                  <a:pt x="9906" y="0"/>
                </a:lnTo>
                <a:lnTo>
                  <a:pt x="0" y="0"/>
                </a:lnTo>
                <a:lnTo>
                  <a:pt x="0" y="251460"/>
                </a:lnTo>
                <a:lnTo>
                  <a:pt x="9906" y="2514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3455041" y="1706372"/>
            <a:ext cx="56959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latin typeface="Arial MT"/>
                <a:cs typeface="Arial MT"/>
              </a:rPr>
              <a:t>1</a:t>
            </a:r>
            <a:r>
              <a:rPr dirty="0" sz="1400" spc="-6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rad/s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722241" y="1836674"/>
            <a:ext cx="56959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latin typeface="Arial MT"/>
                <a:cs typeface="Arial MT"/>
              </a:rPr>
              <a:t>2</a:t>
            </a:r>
            <a:r>
              <a:rPr dirty="0" sz="1400" spc="-6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rad/s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24" name="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921637" y="2080260"/>
            <a:ext cx="76200" cy="239267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8366893" y="1816100"/>
            <a:ext cx="131762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latin typeface="Calibri"/>
                <a:cs typeface="Calibri"/>
              </a:rPr>
              <a:t>(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Error </a:t>
            </a:r>
            <a:r>
              <a:rPr dirty="0" sz="1400" spc="-5">
                <a:latin typeface="Calibri"/>
                <a:cs typeface="Calibri"/>
              </a:rPr>
              <a:t>del</a:t>
            </a:r>
            <a:r>
              <a:rPr dirty="0" sz="1400" spc="-1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100 %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29773" y="342687"/>
            <a:ext cx="862520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Ahora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asumamos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forma</a:t>
            </a:r>
            <a:r>
              <a:rPr dirty="0" sz="1600" spc="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matriz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fundamental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conoce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perfectamente</a:t>
            </a:r>
            <a:r>
              <a:rPr dirty="0" sz="1600" spc="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pero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nuestro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conocimiento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respecto</a:t>
            </a:r>
            <a:r>
              <a:rPr dirty="0" sz="1600">
                <a:latin typeface="Arial MT"/>
                <a:cs typeface="Arial MT"/>
              </a:rPr>
              <a:t> a</a:t>
            </a:r>
            <a:r>
              <a:rPr dirty="0" sz="1600" spc="-5">
                <a:latin typeface="Arial MT"/>
                <a:cs typeface="Arial MT"/>
              </a:rPr>
              <a:t> la frecuencia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 la señal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tiene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un error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del 100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%.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81947" y="1707642"/>
            <a:ext cx="6306311" cy="370408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51871" y="485648"/>
            <a:ext cx="8256270" cy="10585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figura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muestra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deterioro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sustancial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en la estimación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 la señal.</a:t>
            </a:r>
            <a:endParaRPr sz="1600">
              <a:latin typeface="Arial MT"/>
              <a:cs typeface="Arial MT"/>
            </a:endParaRPr>
          </a:p>
          <a:p>
            <a:pPr marL="12700" marR="5080">
              <a:lnSpc>
                <a:spcPct val="131600"/>
              </a:lnSpc>
              <a:spcBef>
                <a:spcPts val="1160"/>
              </a:spcBef>
            </a:pPr>
            <a:r>
              <a:rPr dirty="0" sz="1600" spc="-5">
                <a:latin typeface="Arial MT"/>
                <a:cs typeface="Arial MT"/>
              </a:rPr>
              <a:t>Ello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debe</a:t>
            </a:r>
            <a:r>
              <a:rPr dirty="0" sz="1600">
                <a:latin typeface="Arial MT"/>
                <a:cs typeface="Arial MT"/>
              </a:rPr>
              <a:t> 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considerable error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modelado</a:t>
            </a:r>
            <a:r>
              <a:rPr dirty="0" sz="1600">
                <a:latin typeface="Arial MT"/>
                <a:cs typeface="Arial MT"/>
              </a:rPr>
              <a:t> 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lo que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 altamente</a:t>
            </a:r>
            <a:r>
              <a:rPr dirty="0" sz="1600" spc="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sensible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filtro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Kalman.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3874" y="5687356"/>
            <a:ext cx="851471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En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tales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circunstancias,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Kalman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polinomial habría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sido totalmente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insensible </a:t>
            </a:r>
            <a:r>
              <a:rPr dirty="0" sz="1600">
                <a:latin typeface="Arial MT"/>
                <a:cs typeface="Arial MT"/>
              </a:rPr>
              <a:t>a </a:t>
            </a:r>
            <a:r>
              <a:rPr dirty="0" sz="1600" spc="-5">
                <a:latin typeface="Arial MT"/>
                <a:cs typeface="Arial MT"/>
              </a:rPr>
              <a:t>este </a:t>
            </a:r>
            <a:r>
              <a:rPr dirty="0" sz="1600" spc="-42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tipo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20">
                <a:latin typeface="Arial MT"/>
                <a:cs typeface="Arial MT"/>
              </a:rPr>
              <a:t>error,</a:t>
            </a:r>
            <a:r>
              <a:rPr dirty="0" sz="1600" spc="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ya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no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hace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uso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conocimiento 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 frecuencia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 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señal senoidal.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4804" y="3199746"/>
            <a:ext cx="3425307" cy="26648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77109" y="2314479"/>
            <a:ext cx="3093060" cy="93211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07674" y="5423650"/>
            <a:ext cx="3059876" cy="109766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683905" y="2782836"/>
            <a:ext cx="4036060" cy="321310"/>
          </a:xfrm>
          <a:custGeom>
            <a:avLst/>
            <a:gdLst/>
            <a:ahLst/>
            <a:cxnLst/>
            <a:rect l="l" t="t" r="r" b="b"/>
            <a:pathLst>
              <a:path w="4036060" h="321310">
                <a:moveTo>
                  <a:pt x="4035552" y="0"/>
                </a:moveTo>
                <a:lnTo>
                  <a:pt x="38100" y="0"/>
                </a:lnTo>
                <a:lnTo>
                  <a:pt x="38100" y="4572"/>
                </a:lnTo>
                <a:lnTo>
                  <a:pt x="33528" y="4572"/>
                </a:lnTo>
                <a:lnTo>
                  <a:pt x="33528" y="244602"/>
                </a:lnTo>
                <a:lnTo>
                  <a:pt x="0" y="244602"/>
                </a:lnTo>
                <a:lnTo>
                  <a:pt x="33528" y="311658"/>
                </a:lnTo>
                <a:lnTo>
                  <a:pt x="38100" y="320802"/>
                </a:lnTo>
                <a:lnTo>
                  <a:pt x="43434" y="310134"/>
                </a:lnTo>
                <a:lnTo>
                  <a:pt x="76200" y="244602"/>
                </a:lnTo>
                <a:lnTo>
                  <a:pt x="43434" y="244602"/>
                </a:lnTo>
                <a:lnTo>
                  <a:pt x="43434" y="9906"/>
                </a:lnTo>
                <a:lnTo>
                  <a:pt x="4035552" y="9906"/>
                </a:lnTo>
                <a:lnTo>
                  <a:pt x="40355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4946027" y="5180076"/>
            <a:ext cx="1038860" cy="124460"/>
            <a:chOff x="4946027" y="5180076"/>
            <a:chExt cx="1038860" cy="124460"/>
          </a:xfrm>
        </p:grpSpPr>
        <p:sp>
          <p:nvSpPr>
            <p:cNvPr id="7" name="object 7"/>
            <p:cNvSpPr/>
            <p:nvPr/>
          </p:nvSpPr>
          <p:spPr>
            <a:xfrm>
              <a:off x="4946015" y="5180088"/>
              <a:ext cx="43180" cy="124460"/>
            </a:xfrm>
            <a:custGeom>
              <a:avLst/>
              <a:gdLst/>
              <a:ahLst/>
              <a:cxnLst/>
              <a:rect l="l" t="t" r="r" b="b"/>
              <a:pathLst>
                <a:path w="43179" h="124460">
                  <a:moveTo>
                    <a:pt x="9156" y="86106"/>
                  </a:moveTo>
                  <a:lnTo>
                    <a:pt x="0" y="86106"/>
                  </a:lnTo>
                  <a:lnTo>
                    <a:pt x="0" y="124206"/>
                  </a:lnTo>
                  <a:lnTo>
                    <a:pt x="9156" y="124206"/>
                  </a:lnTo>
                  <a:lnTo>
                    <a:pt x="9156" y="86106"/>
                  </a:lnTo>
                  <a:close/>
                </a:path>
                <a:path w="43179" h="124460">
                  <a:moveTo>
                    <a:pt x="9156" y="19812"/>
                  </a:moveTo>
                  <a:lnTo>
                    <a:pt x="0" y="19812"/>
                  </a:lnTo>
                  <a:lnTo>
                    <a:pt x="0" y="57912"/>
                  </a:lnTo>
                  <a:lnTo>
                    <a:pt x="9156" y="57912"/>
                  </a:lnTo>
                  <a:lnTo>
                    <a:pt x="9156" y="19812"/>
                  </a:lnTo>
                  <a:close/>
                </a:path>
                <a:path w="43179" h="124460">
                  <a:moveTo>
                    <a:pt x="42684" y="0"/>
                  </a:moveTo>
                  <a:lnTo>
                    <a:pt x="4584" y="0"/>
                  </a:lnTo>
                  <a:lnTo>
                    <a:pt x="4584" y="9144"/>
                  </a:lnTo>
                  <a:lnTo>
                    <a:pt x="42684" y="9144"/>
                  </a:lnTo>
                  <a:lnTo>
                    <a:pt x="426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017655" y="5184648"/>
              <a:ext cx="967105" cy="0"/>
            </a:xfrm>
            <a:custGeom>
              <a:avLst/>
              <a:gdLst/>
              <a:ahLst/>
              <a:cxnLst/>
              <a:rect l="l" t="t" r="r" b="b"/>
              <a:pathLst>
                <a:path w="967104" h="0">
                  <a:moveTo>
                    <a:pt x="0" y="0"/>
                  </a:moveTo>
                  <a:lnTo>
                    <a:pt x="966977" y="0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4901831" y="6665214"/>
            <a:ext cx="1072515" cy="331470"/>
            <a:chOff x="4901831" y="6665214"/>
            <a:chExt cx="1072515" cy="331470"/>
          </a:xfrm>
        </p:grpSpPr>
        <p:sp>
          <p:nvSpPr>
            <p:cNvPr id="10" name="object 10"/>
            <p:cNvSpPr/>
            <p:nvPr/>
          </p:nvSpPr>
          <p:spPr>
            <a:xfrm>
              <a:off x="4901831" y="6665214"/>
              <a:ext cx="76200" cy="326390"/>
            </a:xfrm>
            <a:custGeom>
              <a:avLst/>
              <a:gdLst/>
              <a:ahLst/>
              <a:cxnLst/>
              <a:rect l="l" t="t" r="r" b="b"/>
              <a:pathLst>
                <a:path w="76200" h="326390">
                  <a:moveTo>
                    <a:pt x="42672" y="326135"/>
                  </a:moveTo>
                  <a:lnTo>
                    <a:pt x="42672" y="288035"/>
                  </a:lnTo>
                  <a:lnTo>
                    <a:pt x="33527" y="288035"/>
                  </a:lnTo>
                  <a:lnTo>
                    <a:pt x="33527" y="326135"/>
                  </a:lnTo>
                  <a:lnTo>
                    <a:pt x="42672" y="326135"/>
                  </a:lnTo>
                  <a:close/>
                </a:path>
                <a:path w="76200" h="326390">
                  <a:moveTo>
                    <a:pt x="42672" y="259841"/>
                  </a:moveTo>
                  <a:lnTo>
                    <a:pt x="42672" y="221741"/>
                  </a:lnTo>
                  <a:lnTo>
                    <a:pt x="33527" y="221741"/>
                  </a:lnTo>
                  <a:lnTo>
                    <a:pt x="33527" y="259841"/>
                  </a:lnTo>
                  <a:lnTo>
                    <a:pt x="42672" y="259841"/>
                  </a:lnTo>
                  <a:close/>
                </a:path>
                <a:path w="76200" h="326390">
                  <a:moveTo>
                    <a:pt x="42672" y="192785"/>
                  </a:moveTo>
                  <a:lnTo>
                    <a:pt x="42672" y="154685"/>
                  </a:lnTo>
                  <a:lnTo>
                    <a:pt x="33527" y="154685"/>
                  </a:lnTo>
                  <a:lnTo>
                    <a:pt x="33527" y="192785"/>
                  </a:lnTo>
                  <a:lnTo>
                    <a:pt x="42672" y="192785"/>
                  </a:lnTo>
                  <a:close/>
                </a:path>
                <a:path w="76200" h="326390">
                  <a:moveTo>
                    <a:pt x="42672" y="126491"/>
                  </a:moveTo>
                  <a:lnTo>
                    <a:pt x="42672" y="88391"/>
                  </a:lnTo>
                  <a:lnTo>
                    <a:pt x="33527" y="88391"/>
                  </a:lnTo>
                  <a:lnTo>
                    <a:pt x="33527" y="126491"/>
                  </a:lnTo>
                  <a:lnTo>
                    <a:pt x="42672" y="126491"/>
                  </a:lnTo>
                  <a:close/>
                </a:path>
                <a:path w="76200" h="326390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939931" y="6991731"/>
              <a:ext cx="1034415" cy="0"/>
            </a:xfrm>
            <a:custGeom>
              <a:avLst/>
              <a:gdLst/>
              <a:ahLst/>
              <a:cxnLst/>
              <a:rect l="l" t="t" r="r" b="b"/>
              <a:pathLst>
                <a:path w="1034414" h="0">
                  <a:moveTo>
                    <a:pt x="0" y="0"/>
                  </a:moveTo>
                  <a:lnTo>
                    <a:pt x="1034033" y="0"/>
                  </a:lnTo>
                </a:path>
              </a:pathLst>
            </a:custGeom>
            <a:ln w="9905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/>
          <p:nvPr/>
        </p:nvSpPr>
        <p:spPr>
          <a:xfrm>
            <a:off x="5969394" y="5184660"/>
            <a:ext cx="20955" cy="1807210"/>
          </a:xfrm>
          <a:custGeom>
            <a:avLst/>
            <a:gdLst/>
            <a:ahLst/>
            <a:cxnLst/>
            <a:rect l="l" t="t" r="r" b="b"/>
            <a:pathLst>
              <a:path w="20954" h="1807209">
                <a:moveTo>
                  <a:pt x="9144" y="1799844"/>
                </a:moveTo>
                <a:lnTo>
                  <a:pt x="0" y="1799844"/>
                </a:lnTo>
                <a:lnTo>
                  <a:pt x="0" y="1806702"/>
                </a:lnTo>
                <a:lnTo>
                  <a:pt x="9144" y="1806702"/>
                </a:lnTo>
                <a:lnTo>
                  <a:pt x="9144" y="1799844"/>
                </a:lnTo>
                <a:close/>
              </a:path>
              <a:path w="20954" h="1807209">
                <a:moveTo>
                  <a:pt x="9906" y="1733550"/>
                </a:moveTo>
                <a:lnTo>
                  <a:pt x="0" y="1733550"/>
                </a:lnTo>
                <a:lnTo>
                  <a:pt x="0" y="1771650"/>
                </a:lnTo>
                <a:lnTo>
                  <a:pt x="9906" y="1771650"/>
                </a:lnTo>
                <a:lnTo>
                  <a:pt x="9906" y="1733550"/>
                </a:lnTo>
                <a:close/>
              </a:path>
              <a:path w="20954" h="1807209">
                <a:moveTo>
                  <a:pt x="9906" y="1666494"/>
                </a:moveTo>
                <a:lnTo>
                  <a:pt x="762" y="1666494"/>
                </a:lnTo>
                <a:lnTo>
                  <a:pt x="762" y="1704594"/>
                </a:lnTo>
                <a:lnTo>
                  <a:pt x="9906" y="1704594"/>
                </a:lnTo>
                <a:lnTo>
                  <a:pt x="9906" y="1666494"/>
                </a:lnTo>
                <a:close/>
              </a:path>
              <a:path w="20954" h="1807209">
                <a:moveTo>
                  <a:pt x="10668" y="1600200"/>
                </a:moveTo>
                <a:lnTo>
                  <a:pt x="762" y="1600200"/>
                </a:lnTo>
                <a:lnTo>
                  <a:pt x="762" y="1638300"/>
                </a:lnTo>
                <a:lnTo>
                  <a:pt x="10668" y="1638300"/>
                </a:lnTo>
                <a:lnTo>
                  <a:pt x="10668" y="1600200"/>
                </a:lnTo>
                <a:close/>
              </a:path>
              <a:path w="20954" h="1807209">
                <a:moveTo>
                  <a:pt x="11430" y="1533144"/>
                </a:moveTo>
                <a:lnTo>
                  <a:pt x="1524" y="1533144"/>
                </a:lnTo>
                <a:lnTo>
                  <a:pt x="1524" y="1571244"/>
                </a:lnTo>
                <a:lnTo>
                  <a:pt x="10668" y="1571244"/>
                </a:lnTo>
                <a:lnTo>
                  <a:pt x="11430" y="1533144"/>
                </a:lnTo>
                <a:close/>
              </a:path>
              <a:path w="20954" h="1807209">
                <a:moveTo>
                  <a:pt x="11430" y="1466850"/>
                </a:moveTo>
                <a:lnTo>
                  <a:pt x="2286" y="1466850"/>
                </a:lnTo>
                <a:lnTo>
                  <a:pt x="1524" y="1504950"/>
                </a:lnTo>
                <a:lnTo>
                  <a:pt x="11430" y="1504950"/>
                </a:lnTo>
                <a:lnTo>
                  <a:pt x="11430" y="1466850"/>
                </a:lnTo>
                <a:close/>
              </a:path>
              <a:path w="20954" h="1807209">
                <a:moveTo>
                  <a:pt x="12192" y="1399794"/>
                </a:moveTo>
                <a:lnTo>
                  <a:pt x="2286" y="1399794"/>
                </a:lnTo>
                <a:lnTo>
                  <a:pt x="2286" y="1437894"/>
                </a:lnTo>
                <a:lnTo>
                  <a:pt x="11430" y="1437894"/>
                </a:lnTo>
                <a:lnTo>
                  <a:pt x="12192" y="1399794"/>
                </a:lnTo>
                <a:close/>
              </a:path>
              <a:path w="20954" h="1807209">
                <a:moveTo>
                  <a:pt x="12192" y="1333500"/>
                </a:moveTo>
                <a:lnTo>
                  <a:pt x="3048" y="1333500"/>
                </a:lnTo>
                <a:lnTo>
                  <a:pt x="2286" y="1371600"/>
                </a:lnTo>
                <a:lnTo>
                  <a:pt x="12192" y="1371600"/>
                </a:lnTo>
                <a:lnTo>
                  <a:pt x="12192" y="1333500"/>
                </a:lnTo>
                <a:close/>
              </a:path>
              <a:path w="20954" h="1807209">
                <a:moveTo>
                  <a:pt x="12954" y="1266444"/>
                </a:moveTo>
                <a:lnTo>
                  <a:pt x="3048" y="1266444"/>
                </a:lnTo>
                <a:lnTo>
                  <a:pt x="3048" y="1304544"/>
                </a:lnTo>
                <a:lnTo>
                  <a:pt x="12192" y="1304544"/>
                </a:lnTo>
                <a:lnTo>
                  <a:pt x="12954" y="1266444"/>
                </a:lnTo>
                <a:close/>
              </a:path>
              <a:path w="20954" h="1807209">
                <a:moveTo>
                  <a:pt x="12954" y="1200150"/>
                </a:moveTo>
                <a:lnTo>
                  <a:pt x="3810" y="1200150"/>
                </a:lnTo>
                <a:lnTo>
                  <a:pt x="3048" y="1238250"/>
                </a:lnTo>
                <a:lnTo>
                  <a:pt x="12954" y="1238250"/>
                </a:lnTo>
                <a:lnTo>
                  <a:pt x="12954" y="1200150"/>
                </a:lnTo>
                <a:close/>
              </a:path>
              <a:path w="20954" h="1807209">
                <a:moveTo>
                  <a:pt x="13716" y="1133094"/>
                </a:moveTo>
                <a:lnTo>
                  <a:pt x="3810" y="1133094"/>
                </a:lnTo>
                <a:lnTo>
                  <a:pt x="3810" y="1171194"/>
                </a:lnTo>
                <a:lnTo>
                  <a:pt x="12954" y="1171194"/>
                </a:lnTo>
                <a:lnTo>
                  <a:pt x="13716" y="1133094"/>
                </a:lnTo>
                <a:close/>
              </a:path>
              <a:path w="20954" h="1807209">
                <a:moveTo>
                  <a:pt x="13716" y="1066800"/>
                </a:moveTo>
                <a:lnTo>
                  <a:pt x="4572" y="1066800"/>
                </a:lnTo>
                <a:lnTo>
                  <a:pt x="3810" y="1104900"/>
                </a:lnTo>
                <a:lnTo>
                  <a:pt x="13716" y="1104900"/>
                </a:lnTo>
                <a:lnTo>
                  <a:pt x="13716" y="1066800"/>
                </a:lnTo>
                <a:close/>
              </a:path>
              <a:path w="20954" h="1807209">
                <a:moveTo>
                  <a:pt x="14478" y="999744"/>
                </a:moveTo>
                <a:lnTo>
                  <a:pt x="4572" y="999744"/>
                </a:lnTo>
                <a:lnTo>
                  <a:pt x="4572" y="1037844"/>
                </a:lnTo>
                <a:lnTo>
                  <a:pt x="13716" y="1037844"/>
                </a:lnTo>
                <a:lnTo>
                  <a:pt x="14478" y="999744"/>
                </a:lnTo>
                <a:close/>
              </a:path>
              <a:path w="20954" h="1807209">
                <a:moveTo>
                  <a:pt x="14478" y="933450"/>
                </a:moveTo>
                <a:lnTo>
                  <a:pt x="5334" y="933450"/>
                </a:lnTo>
                <a:lnTo>
                  <a:pt x="4572" y="971550"/>
                </a:lnTo>
                <a:lnTo>
                  <a:pt x="14478" y="971550"/>
                </a:lnTo>
                <a:lnTo>
                  <a:pt x="14478" y="933450"/>
                </a:lnTo>
                <a:close/>
              </a:path>
              <a:path w="20954" h="1807209">
                <a:moveTo>
                  <a:pt x="15240" y="866394"/>
                </a:moveTo>
                <a:lnTo>
                  <a:pt x="5334" y="866394"/>
                </a:lnTo>
                <a:lnTo>
                  <a:pt x="5334" y="904494"/>
                </a:lnTo>
                <a:lnTo>
                  <a:pt x="14478" y="904494"/>
                </a:lnTo>
                <a:lnTo>
                  <a:pt x="15240" y="866394"/>
                </a:lnTo>
                <a:close/>
              </a:path>
              <a:path w="20954" h="1807209">
                <a:moveTo>
                  <a:pt x="15240" y="800100"/>
                </a:moveTo>
                <a:lnTo>
                  <a:pt x="6096" y="800100"/>
                </a:lnTo>
                <a:lnTo>
                  <a:pt x="6096" y="838200"/>
                </a:lnTo>
                <a:lnTo>
                  <a:pt x="15240" y="838200"/>
                </a:lnTo>
                <a:lnTo>
                  <a:pt x="15240" y="800100"/>
                </a:lnTo>
                <a:close/>
              </a:path>
              <a:path w="20954" h="1807209">
                <a:moveTo>
                  <a:pt x="16002" y="733044"/>
                </a:moveTo>
                <a:lnTo>
                  <a:pt x="6096" y="733044"/>
                </a:lnTo>
                <a:lnTo>
                  <a:pt x="6096" y="771144"/>
                </a:lnTo>
                <a:lnTo>
                  <a:pt x="16002" y="771144"/>
                </a:lnTo>
                <a:lnTo>
                  <a:pt x="16002" y="733044"/>
                </a:lnTo>
                <a:close/>
              </a:path>
              <a:path w="20954" h="1807209">
                <a:moveTo>
                  <a:pt x="16002" y="666750"/>
                </a:moveTo>
                <a:lnTo>
                  <a:pt x="6858" y="666750"/>
                </a:lnTo>
                <a:lnTo>
                  <a:pt x="6858" y="704850"/>
                </a:lnTo>
                <a:lnTo>
                  <a:pt x="16002" y="704850"/>
                </a:lnTo>
                <a:lnTo>
                  <a:pt x="16002" y="666750"/>
                </a:lnTo>
                <a:close/>
              </a:path>
              <a:path w="20954" h="1807209">
                <a:moveTo>
                  <a:pt x="16764" y="599694"/>
                </a:moveTo>
                <a:lnTo>
                  <a:pt x="6858" y="599694"/>
                </a:lnTo>
                <a:lnTo>
                  <a:pt x="6858" y="637794"/>
                </a:lnTo>
                <a:lnTo>
                  <a:pt x="16764" y="637794"/>
                </a:lnTo>
                <a:lnTo>
                  <a:pt x="16764" y="599694"/>
                </a:lnTo>
                <a:close/>
              </a:path>
              <a:path w="20954" h="1807209">
                <a:moveTo>
                  <a:pt x="16764" y="533400"/>
                </a:moveTo>
                <a:lnTo>
                  <a:pt x="7620" y="533400"/>
                </a:lnTo>
                <a:lnTo>
                  <a:pt x="7620" y="571500"/>
                </a:lnTo>
                <a:lnTo>
                  <a:pt x="16764" y="571500"/>
                </a:lnTo>
                <a:lnTo>
                  <a:pt x="16764" y="533400"/>
                </a:lnTo>
                <a:close/>
              </a:path>
              <a:path w="20954" h="1807209">
                <a:moveTo>
                  <a:pt x="17526" y="466344"/>
                </a:moveTo>
                <a:lnTo>
                  <a:pt x="7620" y="466344"/>
                </a:lnTo>
                <a:lnTo>
                  <a:pt x="7620" y="504444"/>
                </a:lnTo>
                <a:lnTo>
                  <a:pt x="17526" y="504444"/>
                </a:lnTo>
                <a:lnTo>
                  <a:pt x="17526" y="466344"/>
                </a:lnTo>
                <a:close/>
              </a:path>
              <a:path w="20954" h="1807209">
                <a:moveTo>
                  <a:pt x="17526" y="400050"/>
                </a:moveTo>
                <a:lnTo>
                  <a:pt x="8382" y="400050"/>
                </a:lnTo>
                <a:lnTo>
                  <a:pt x="8382" y="438150"/>
                </a:lnTo>
                <a:lnTo>
                  <a:pt x="17526" y="438150"/>
                </a:lnTo>
                <a:lnTo>
                  <a:pt x="17526" y="400050"/>
                </a:lnTo>
                <a:close/>
              </a:path>
              <a:path w="20954" h="1807209">
                <a:moveTo>
                  <a:pt x="18288" y="332994"/>
                </a:moveTo>
                <a:lnTo>
                  <a:pt x="9144" y="332994"/>
                </a:lnTo>
                <a:lnTo>
                  <a:pt x="8382" y="371094"/>
                </a:lnTo>
                <a:lnTo>
                  <a:pt x="18288" y="371094"/>
                </a:lnTo>
                <a:lnTo>
                  <a:pt x="18288" y="332994"/>
                </a:lnTo>
                <a:close/>
              </a:path>
              <a:path w="20954" h="1807209">
                <a:moveTo>
                  <a:pt x="19050" y="266700"/>
                </a:moveTo>
                <a:lnTo>
                  <a:pt x="9144" y="266700"/>
                </a:lnTo>
                <a:lnTo>
                  <a:pt x="9144" y="304800"/>
                </a:lnTo>
                <a:lnTo>
                  <a:pt x="18288" y="304800"/>
                </a:lnTo>
                <a:lnTo>
                  <a:pt x="19050" y="266700"/>
                </a:lnTo>
                <a:close/>
              </a:path>
              <a:path w="20954" h="1807209">
                <a:moveTo>
                  <a:pt x="19050" y="199644"/>
                </a:moveTo>
                <a:lnTo>
                  <a:pt x="9906" y="199644"/>
                </a:lnTo>
                <a:lnTo>
                  <a:pt x="9144" y="237744"/>
                </a:lnTo>
                <a:lnTo>
                  <a:pt x="19050" y="237744"/>
                </a:lnTo>
                <a:lnTo>
                  <a:pt x="19050" y="199644"/>
                </a:lnTo>
                <a:close/>
              </a:path>
              <a:path w="20954" h="1807209">
                <a:moveTo>
                  <a:pt x="19812" y="133350"/>
                </a:moveTo>
                <a:lnTo>
                  <a:pt x="9906" y="133350"/>
                </a:lnTo>
                <a:lnTo>
                  <a:pt x="9906" y="171450"/>
                </a:lnTo>
                <a:lnTo>
                  <a:pt x="19050" y="171450"/>
                </a:lnTo>
                <a:lnTo>
                  <a:pt x="19812" y="133350"/>
                </a:lnTo>
                <a:close/>
              </a:path>
              <a:path w="20954" h="1807209">
                <a:moveTo>
                  <a:pt x="19812" y="66294"/>
                </a:moveTo>
                <a:lnTo>
                  <a:pt x="10668" y="66294"/>
                </a:lnTo>
                <a:lnTo>
                  <a:pt x="9906" y="104394"/>
                </a:lnTo>
                <a:lnTo>
                  <a:pt x="19812" y="104394"/>
                </a:lnTo>
                <a:lnTo>
                  <a:pt x="19812" y="66294"/>
                </a:lnTo>
                <a:close/>
              </a:path>
              <a:path w="20954" h="1807209">
                <a:moveTo>
                  <a:pt x="20574" y="0"/>
                </a:moveTo>
                <a:lnTo>
                  <a:pt x="10668" y="0"/>
                </a:lnTo>
                <a:lnTo>
                  <a:pt x="10668" y="38100"/>
                </a:lnTo>
                <a:lnTo>
                  <a:pt x="19812" y="38100"/>
                </a:lnTo>
                <a:lnTo>
                  <a:pt x="205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748163" y="4809756"/>
            <a:ext cx="2693670" cy="538480"/>
          </a:xfrm>
          <a:custGeom>
            <a:avLst/>
            <a:gdLst/>
            <a:ahLst/>
            <a:cxnLst/>
            <a:rect l="l" t="t" r="r" b="b"/>
            <a:pathLst>
              <a:path w="2693670" h="538479">
                <a:moveTo>
                  <a:pt x="2693670" y="0"/>
                </a:moveTo>
                <a:lnTo>
                  <a:pt x="38100" y="0"/>
                </a:lnTo>
                <a:lnTo>
                  <a:pt x="38100" y="4572"/>
                </a:lnTo>
                <a:lnTo>
                  <a:pt x="32753" y="4572"/>
                </a:lnTo>
                <a:lnTo>
                  <a:pt x="32753" y="461772"/>
                </a:lnTo>
                <a:lnTo>
                  <a:pt x="0" y="461772"/>
                </a:lnTo>
                <a:lnTo>
                  <a:pt x="32753" y="527291"/>
                </a:lnTo>
                <a:lnTo>
                  <a:pt x="38100" y="537972"/>
                </a:lnTo>
                <a:lnTo>
                  <a:pt x="42672" y="528828"/>
                </a:lnTo>
                <a:lnTo>
                  <a:pt x="76200" y="461772"/>
                </a:lnTo>
                <a:lnTo>
                  <a:pt x="42672" y="461772"/>
                </a:lnTo>
                <a:lnTo>
                  <a:pt x="42672" y="9144"/>
                </a:lnTo>
                <a:lnTo>
                  <a:pt x="2693670" y="9144"/>
                </a:lnTo>
                <a:lnTo>
                  <a:pt x="26936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719457" y="2782823"/>
            <a:ext cx="618490" cy="10160"/>
          </a:xfrm>
          <a:custGeom>
            <a:avLst/>
            <a:gdLst/>
            <a:ahLst/>
            <a:cxnLst/>
            <a:rect l="l" t="t" r="r" b="b"/>
            <a:pathLst>
              <a:path w="618489" h="10160">
                <a:moveTo>
                  <a:pt x="617981" y="9905"/>
                </a:moveTo>
                <a:lnTo>
                  <a:pt x="617981" y="0"/>
                </a:lnTo>
                <a:lnTo>
                  <a:pt x="0" y="0"/>
                </a:lnTo>
                <a:lnTo>
                  <a:pt x="0" y="9905"/>
                </a:lnTo>
                <a:lnTo>
                  <a:pt x="617981" y="99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022739" y="2891027"/>
            <a:ext cx="76200" cy="266700"/>
          </a:xfrm>
          <a:custGeom>
            <a:avLst/>
            <a:gdLst/>
            <a:ahLst/>
            <a:cxnLst/>
            <a:rect l="l" t="t" r="r" b="b"/>
            <a:pathLst>
              <a:path w="76200" h="266700">
                <a:moveTo>
                  <a:pt x="76200" y="190499"/>
                </a:moveTo>
                <a:lnTo>
                  <a:pt x="0" y="190499"/>
                </a:lnTo>
                <a:lnTo>
                  <a:pt x="33527" y="257555"/>
                </a:lnTo>
                <a:lnTo>
                  <a:pt x="33527" y="203453"/>
                </a:lnTo>
                <a:lnTo>
                  <a:pt x="43434" y="203453"/>
                </a:lnTo>
                <a:lnTo>
                  <a:pt x="43434" y="256031"/>
                </a:lnTo>
                <a:lnTo>
                  <a:pt x="76200" y="190499"/>
                </a:lnTo>
                <a:close/>
              </a:path>
              <a:path w="76200" h="266700">
                <a:moveTo>
                  <a:pt x="43434" y="190499"/>
                </a:moveTo>
                <a:lnTo>
                  <a:pt x="43433" y="0"/>
                </a:lnTo>
                <a:lnTo>
                  <a:pt x="33527" y="0"/>
                </a:lnTo>
                <a:lnTo>
                  <a:pt x="33527" y="190499"/>
                </a:lnTo>
                <a:lnTo>
                  <a:pt x="43434" y="190499"/>
                </a:lnTo>
                <a:close/>
              </a:path>
              <a:path w="76200" h="266700">
                <a:moveTo>
                  <a:pt x="43434" y="256031"/>
                </a:moveTo>
                <a:lnTo>
                  <a:pt x="43434" y="203453"/>
                </a:lnTo>
                <a:lnTo>
                  <a:pt x="33527" y="203453"/>
                </a:lnTo>
                <a:lnTo>
                  <a:pt x="33527" y="257555"/>
                </a:lnTo>
                <a:lnTo>
                  <a:pt x="38100" y="266699"/>
                </a:lnTo>
                <a:lnTo>
                  <a:pt x="43434" y="2560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98932" y="2202783"/>
            <a:ext cx="1064552" cy="199787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3719969" y="2804160"/>
            <a:ext cx="76200" cy="315595"/>
          </a:xfrm>
          <a:custGeom>
            <a:avLst/>
            <a:gdLst/>
            <a:ahLst/>
            <a:cxnLst/>
            <a:rect l="l" t="t" r="r" b="b"/>
            <a:pathLst>
              <a:path w="76200" h="315594">
                <a:moveTo>
                  <a:pt x="76200" y="239268"/>
                </a:moveTo>
                <a:lnTo>
                  <a:pt x="0" y="239268"/>
                </a:lnTo>
                <a:lnTo>
                  <a:pt x="33528" y="306324"/>
                </a:lnTo>
                <a:lnTo>
                  <a:pt x="33528" y="252222"/>
                </a:lnTo>
                <a:lnTo>
                  <a:pt x="42672" y="252222"/>
                </a:lnTo>
                <a:lnTo>
                  <a:pt x="42672" y="306323"/>
                </a:lnTo>
                <a:lnTo>
                  <a:pt x="76200" y="239268"/>
                </a:lnTo>
                <a:close/>
              </a:path>
              <a:path w="76200" h="315594">
                <a:moveTo>
                  <a:pt x="42672" y="239268"/>
                </a:moveTo>
                <a:lnTo>
                  <a:pt x="42672" y="0"/>
                </a:lnTo>
                <a:lnTo>
                  <a:pt x="33528" y="0"/>
                </a:lnTo>
                <a:lnTo>
                  <a:pt x="33528" y="239268"/>
                </a:lnTo>
                <a:lnTo>
                  <a:pt x="42672" y="239268"/>
                </a:lnTo>
                <a:close/>
              </a:path>
              <a:path w="76200" h="315594">
                <a:moveTo>
                  <a:pt x="42672" y="306323"/>
                </a:moveTo>
                <a:lnTo>
                  <a:pt x="42672" y="252222"/>
                </a:lnTo>
                <a:lnTo>
                  <a:pt x="33528" y="252222"/>
                </a:lnTo>
                <a:lnTo>
                  <a:pt x="33528" y="306324"/>
                </a:lnTo>
                <a:lnTo>
                  <a:pt x="38100" y="315468"/>
                </a:lnTo>
                <a:lnTo>
                  <a:pt x="42672" y="3063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056267" y="2449067"/>
            <a:ext cx="10160" cy="251460"/>
          </a:xfrm>
          <a:custGeom>
            <a:avLst/>
            <a:gdLst/>
            <a:ahLst/>
            <a:cxnLst/>
            <a:rect l="l" t="t" r="r" b="b"/>
            <a:pathLst>
              <a:path w="10160" h="251460">
                <a:moveTo>
                  <a:pt x="9906" y="251460"/>
                </a:moveTo>
                <a:lnTo>
                  <a:pt x="9906" y="0"/>
                </a:lnTo>
                <a:lnTo>
                  <a:pt x="0" y="0"/>
                </a:lnTo>
                <a:lnTo>
                  <a:pt x="0" y="251460"/>
                </a:lnTo>
                <a:lnTo>
                  <a:pt x="9906" y="2514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3455041" y="1706372"/>
            <a:ext cx="56959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latin typeface="Arial MT"/>
                <a:cs typeface="Arial MT"/>
              </a:rPr>
              <a:t>1</a:t>
            </a:r>
            <a:r>
              <a:rPr dirty="0" sz="1400" spc="-6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rad/s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654437" y="1949195"/>
            <a:ext cx="76200" cy="240029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7722241" y="1836674"/>
            <a:ext cx="56959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latin typeface="Arial MT"/>
                <a:cs typeface="Arial MT"/>
              </a:rPr>
              <a:t>1</a:t>
            </a:r>
            <a:r>
              <a:rPr dirty="0" sz="1400" spc="-6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rad/s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921637" y="2080260"/>
            <a:ext cx="76200" cy="239267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4466729" y="4814315"/>
            <a:ext cx="76200" cy="533400"/>
          </a:xfrm>
          <a:custGeom>
            <a:avLst/>
            <a:gdLst/>
            <a:ahLst/>
            <a:cxnLst/>
            <a:rect l="l" t="t" r="r" b="b"/>
            <a:pathLst>
              <a:path w="76200" h="533400">
                <a:moveTo>
                  <a:pt x="76200" y="457200"/>
                </a:moveTo>
                <a:lnTo>
                  <a:pt x="0" y="457200"/>
                </a:lnTo>
                <a:lnTo>
                  <a:pt x="32766" y="522732"/>
                </a:lnTo>
                <a:lnTo>
                  <a:pt x="32766" y="470153"/>
                </a:lnTo>
                <a:lnTo>
                  <a:pt x="42672" y="470153"/>
                </a:lnTo>
                <a:lnTo>
                  <a:pt x="42672" y="524255"/>
                </a:lnTo>
                <a:lnTo>
                  <a:pt x="76200" y="457200"/>
                </a:lnTo>
                <a:close/>
              </a:path>
              <a:path w="76200" h="533400">
                <a:moveTo>
                  <a:pt x="42672" y="457200"/>
                </a:moveTo>
                <a:lnTo>
                  <a:pt x="42672" y="0"/>
                </a:lnTo>
                <a:lnTo>
                  <a:pt x="32766" y="0"/>
                </a:lnTo>
                <a:lnTo>
                  <a:pt x="32766" y="457200"/>
                </a:lnTo>
                <a:lnTo>
                  <a:pt x="42672" y="457200"/>
                </a:lnTo>
                <a:close/>
              </a:path>
              <a:path w="76200" h="533400">
                <a:moveTo>
                  <a:pt x="42672" y="524255"/>
                </a:moveTo>
                <a:lnTo>
                  <a:pt x="42672" y="470153"/>
                </a:lnTo>
                <a:lnTo>
                  <a:pt x="32766" y="470153"/>
                </a:lnTo>
                <a:lnTo>
                  <a:pt x="32766" y="522732"/>
                </a:lnTo>
                <a:lnTo>
                  <a:pt x="38100" y="533400"/>
                </a:lnTo>
                <a:lnTo>
                  <a:pt x="42672" y="5242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4" name="object 24"/>
          <p:cNvGrpSpPr/>
          <p:nvPr/>
        </p:nvGrpSpPr>
        <p:grpSpPr>
          <a:xfrm>
            <a:off x="6614248" y="4156709"/>
            <a:ext cx="3093085" cy="1147445"/>
            <a:chOff x="6614248" y="4156709"/>
            <a:chExt cx="3093085" cy="1147445"/>
          </a:xfrm>
        </p:grpSpPr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14248" y="4405136"/>
              <a:ext cx="3092730" cy="89853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49831" y="4156709"/>
              <a:ext cx="76200" cy="240030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7750435" y="3913123"/>
            <a:ext cx="56959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latin typeface="Arial MT"/>
                <a:cs typeface="Arial MT"/>
              </a:rPr>
              <a:t>2</a:t>
            </a:r>
            <a:r>
              <a:rPr dirty="0" sz="1400" spc="-6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rad/s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395087" y="3892550"/>
            <a:ext cx="131762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latin typeface="Calibri"/>
                <a:cs typeface="Calibri"/>
              </a:rPr>
              <a:t>(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Error </a:t>
            </a:r>
            <a:r>
              <a:rPr dirty="0" sz="1400" spc="-5">
                <a:latin typeface="Calibri"/>
                <a:cs typeface="Calibri"/>
              </a:rPr>
              <a:t>del</a:t>
            </a:r>
            <a:r>
              <a:rPr dirty="0" sz="1400" spc="-1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100 %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679077" y="3494532"/>
            <a:ext cx="76200" cy="2308860"/>
          </a:xfrm>
          <a:custGeom>
            <a:avLst/>
            <a:gdLst/>
            <a:ahLst/>
            <a:cxnLst/>
            <a:rect l="l" t="t" r="r" b="b"/>
            <a:pathLst>
              <a:path w="76200" h="2308860">
                <a:moveTo>
                  <a:pt x="76200" y="76200"/>
                </a:moveTo>
                <a:lnTo>
                  <a:pt x="37338" y="0"/>
                </a:lnTo>
                <a:lnTo>
                  <a:pt x="0" y="76200"/>
                </a:lnTo>
                <a:lnTo>
                  <a:pt x="32766" y="76200"/>
                </a:lnTo>
                <a:lnTo>
                  <a:pt x="32766" y="63246"/>
                </a:lnTo>
                <a:lnTo>
                  <a:pt x="42672" y="63246"/>
                </a:lnTo>
                <a:lnTo>
                  <a:pt x="42685" y="76200"/>
                </a:lnTo>
                <a:lnTo>
                  <a:pt x="76200" y="76200"/>
                </a:lnTo>
                <a:close/>
              </a:path>
              <a:path w="76200" h="2308860">
                <a:moveTo>
                  <a:pt x="42685" y="76200"/>
                </a:moveTo>
                <a:lnTo>
                  <a:pt x="42672" y="63246"/>
                </a:lnTo>
                <a:lnTo>
                  <a:pt x="32766" y="63246"/>
                </a:lnTo>
                <a:lnTo>
                  <a:pt x="32779" y="76200"/>
                </a:lnTo>
                <a:lnTo>
                  <a:pt x="42685" y="76200"/>
                </a:lnTo>
                <a:close/>
              </a:path>
              <a:path w="76200" h="2308860">
                <a:moveTo>
                  <a:pt x="32779" y="76200"/>
                </a:moveTo>
                <a:lnTo>
                  <a:pt x="32766" y="63246"/>
                </a:lnTo>
                <a:lnTo>
                  <a:pt x="32766" y="76200"/>
                </a:lnTo>
                <a:close/>
              </a:path>
              <a:path w="76200" h="2308860">
                <a:moveTo>
                  <a:pt x="44958" y="2308860"/>
                </a:moveTo>
                <a:lnTo>
                  <a:pt x="42685" y="76200"/>
                </a:lnTo>
                <a:lnTo>
                  <a:pt x="32779" y="76200"/>
                </a:lnTo>
                <a:lnTo>
                  <a:pt x="35052" y="2308860"/>
                </a:lnTo>
                <a:lnTo>
                  <a:pt x="44958" y="2308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921391" y="436413"/>
            <a:ext cx="830516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Si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desadaptación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frecuencia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produce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únicamente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sobre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matriz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fundamental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ecuación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Riccati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para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obtención de la ganancia Kalman.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0117" y="1279397"/>
            <a:ext cx="6268973" cy="370408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80827" y="426512"/>
            <a:ext cx="8311515" cy="6673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31600"/>
              </a:lnSpc>
              <a:spcBef>
                <a:spcPts val="95"/>
              </a:spcBef>
            </a:pPr>
            <a:r>
              <a:rPr dirty="0" sz="1600" spc="-5">
                <a:latin typeface="Arial MT"/>
                <a:cs typeface="Arial MT"/>
              </a:rPr>
              <a:t>Ahora las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estimaciones son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excelentes, </a:t>
            </a:r>
            <a:r>
              <a:rPr dirty="0" sz="1600">
                <a:latin typeface="Arial MT"/>
                <a:cs typeface="Arial MT"/>
              </a:rPr>
              <a:t>a pesar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desadaptación en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parte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dedicada al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cómputo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 ganancia.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2720" y="5043473"/>
            <a:ext cx="8431530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Se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demuestra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el deterioro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el funcionamiento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causado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por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una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matriz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fundamental 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incorrecta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afecta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principalmente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parte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modelado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del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sistema,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y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no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tanto</a:t>
            </a:r>
            <a:r>
              <a:rPr dirty="0" sz="1600" spc="2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parte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obtiene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las ganancias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del filtro.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9666" y="2763882"/>
            <a:ext cx="3425704" cy="26648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51958" y="1886151"/>
            <a:ext cx="3093454" cy="92349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557382" y="3070860"/>
            <a:ext cx="3060065" cy="2578100"/>
            <a:chOff x="2557382" y="3070860"/>
            <a:chExt cx="3060065" cy="257810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7382" y="4554580"/>
              <a:ext cx="3059876" cy="109420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620403" y="3070860"/>
              <a:ext cx="76200" cy="1861820"/>
            </a:xfrm>
            <a:custGeom>
              <a:avLst/>
              <a:gdLst/>
              <a:ahLst/>
              <a:cxnLst/>
              <a:rect l="l" t="t" r="r" b="b"/>
              <a:pathLst>
                <a:path w="76200" h="1861820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33528" y="76200"/>
                  </a:lnTo>
                  <a:lnTo>
                    <a:pt x="33528" y="63245"/>
                  </a:lnTo>
                  <a:lnTo>
                    <a:pt x="42672" y="63245"/>
                  </a:lnTo>
                  <a:lnTo>
                    <a:pt x="42672" y="76200"/>
                  </a:lnTo>
                  <a:lnTo>
                    <a:pt x="76200" y="76200"/>
                  </a:lnTo>
                  <a:close/>
                </a:path>
                <a:path w="76200" h="1861820">
                  <a:moveTo>
                    <a:pt x="42672" y="76200"/>
                  </a:moveTo>
                  <a:lnTo>
                    <a:pt x="42672" y="63245"/>
                  </a:lnTo>
                  <a:lnTo>
                    <a:pt x="33528" y="63245"/>
                  </a:lnTo>
                  <a:lnTo>
                    <a:pt x="33528" y="76200"/>
                  </a:lnTo>
                  <a:lnTo>
                    <a:pt x="42672" y="76200"/>
                  </a:lnTo>
                  <a:close/>
                </a:path>
                <a:path w="76200" h="1861820">
                  <a:moveTo>
                    <a:pt x="42672" y="1861565"/>
                  </a:moveTo>
                  <a:lnTo>
                    <a:pt x="42672" y="76200"/>
                  </a:lnTo>
                  <a:lnTo>
                    <a:pt x="33528" y="76200"/>
                  </a:lnTo>
                  <a:lnTo>
                    <a:pt x="33528" y="1861565"/>
                  </a:lnTo>
                  <a:lnTo>
                    <a:pt x="42672" y="18615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1662569" y="2347734"/>
            <a:ext cx="4036060" cy="320040"/>
          </a:xfrm>
          <a:custGeom>
            <a:avLst/>
            <a:gdLst/>
            <a:ahLst/>
            <a:cxnLst/>
            <a:rect l="l" t="t" r="r" b="b"/>
            <a:pathLst>
              <a:path w="4036060" h="320039">
                <a:moveTo>
                  <a:pt x="4035552" y="0"/>
                </a:moveTo>
                <a:lnTo>
                  <a:pt x="38100" y="0"/>
                </a:lnTo>
                <a:lnTo>
                  <a:pt x="38100" y="4572"/>
                </a:lnTo>
                <a:lnTo>
                  <a:pt x="33528" y="4572"/>
                </a:lnTo>
                <a:lnTo>
                  <a:pt x="33528" y="243840"/>
                </a:lnTo>
                <a:lnTo>
                  <a:pt x="0" y="243840"/>
                </a:lnTo>
                <a:lnTo>
                  <a:pt x="33528" y="310896"/>
                </a:lnTo>
                <a:lnTo>
                  <a:pt x="38100" y="320040"/>
                </a:lnTo>
                <a:lnTo>
                  <a:pt x="42672" y="310896"/>
                </a:lnTo>
                <a:lnTo>
                  <a:pt x="76200" y="243840"/>
                </a:lnTo>
                <a:lnTo>
                  <a:pt x="42672" y="243840"/>
                </a:lnTo>
                <a:lnTo>
                  <a:pt x="42672" y="9144"/>
                </a:lnTo>
                <a:lnTo>
                  <a:pt x="4035552" y="9144"/>
                </a:lnTo>
                <a:lnTo>
                  <a:pt x="40355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896497" y="4306824"/>
            <a:ext cx="1038860" cy="125095"/>
            <a:chOff x="4896497" y="4306824"/>
            <a:chExt cx="1038860" cy="125095"/>
          </a:xfrm>
        </p:grpSpPr>
        <p:sp>
          <p:nvSpPr>
            <p:cNvPr id="9" name="object 9"/>
            <p:cNvSpPr/>
            <p:nvPr/>
          </p:nvSpPr>
          <p:spPr>
            <a:xfrm>
              <a:off x="4896497" y="4306836"/>
              <a:ext cx="43180" cy="125095"/>
            </a:xfrm>
            <a:custGeom>
              <a:avLst/>
              <a:gdLst/>
              <a:ahLst/>
              <a:cxnLst/>
              <a:rect l="l" t="t" r="r" b="b"/>
              <a:pathLst>
                <a:path w="43179" h="125095">
                  <a:moveTo>
                    <a:pt x="9144" y="86868"/>
                  </a:moveTo>
                  <a:lnTo>
                    <a:pt x="0" y="86868"/>
                  </a:lnTo>
                  <a:lnTo>
                    <a:pt x="0" y="124968"/>
                  </a:lnTo>
                  <a:lnTo>
                    <a:pt x="9144" y="124968"/>
                  </a:lnTo>
                  <a:lnTo>
                    <a:pt x="9144" y="86868"/>
                  </a:lnTo>
                  <a:close/>
                </a:path>
                <a:path w="43179" h="125095">
                  <a:moveTo>
                    <a:pt x="9144" y="19812"/>
                  </a:moveTo>
                  <a:lnTo>
                    <a:pt x="0" y="19812"/>
                  </a:lnTo>
                  <a:lnTo>
                    <a:pt x="0" y="57912"/>
                  </a:lnTo>
                  <a:lnTo>
                    <a:pt x="9144" y="57912"/>
                  </a:lnTo>
                  <a:lnTo>
                    <a:pt x="9144" y="19812"/>
                  </a:lnTo>
                  <a:close/>
                </a:path>
                <a:path w="43179" h="125095">
                  <a:moveTo>
                    <a:pt x="42672" y="0"/>
                  </a:moveTo>
                  <a:lnTo>
                    <a:pt x="4572" y="0"/>
                  </a:lnTo>
                  <a:lnTo>
                    <a:pt x="4572" y="9906"/>
                  </a:lnTo>
                  <a:lnTo>
                    <a:pt x="42672" y="9906"/>
                  </a:lnTo>
                  <a:lnTo>
                    <a:pt x="426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967363" y="4311777"/>
              <a:ext cx="967740" cy="0"/>
            </a:xfrm>
            <a:custGeom>
              <a:avLst/>
              <a:gdLst/>
              <a:ahLst/>
              <a:cxnLst/>
              <a:rect l="l" t="t" r="r" b="b"/>
              <a:pathLst>
                <a:path w="967739" h="0">
                  <a:moveTo>
                    <a:pt x="0" y="0"/>
                  </a:moveTo>
                  <a:lnTo>
                    <a:pt x="967739" y="0"/>
                  </a:lnTo>
                </a:path>
              </a:pathLst>
            </a:custGeom>
            <a:ln w="9905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4851539" y="5791961"/>
            <a:ext cx="1073150" cy="331470"/>
            <a:chOff x="4851539" y="5791961"/>
            <a:chExt cx="1073150" cy="331470"/>
          </a:xfrm>
        </p:grpSpPr>
        <p:sp>
          <p:nvSpPr>
            <p:cNvPr id="12" name="object 12"/>
            <p:cNvSpPr/>
            <p:nvPr/>
          </p:nvSpPr>
          <p:spPr>
            <a:xfrm>
              <a:off x="4851539" y="5791961"/>
              <a:ext cx="76200" cy="327025"/>
            </a:xfrm>
            <a:custGeom>
              <a:avLst/>
              <a:gdLst/>
              <a:ahLst/>
              <a:cxnLst/>
              <a:rect l="l" t="t" r="r" b="b"/>
              <a:pathLst>
                <a:path w="76200" h="327025">
                  <a:moveTo>
                    <a:pt x="43434" y="326898"/>
                  </a:moveTo>
                  <a:lnTo>
                    <a:pt x="43434" y="288798"/>
                  </a:lnTo>
                  <a:lnTo>
                    <a:pt x="33527" y="288798"/>
                  </a:lnTo>
                  <a:lnTo>
                    <a:pt x="33527" y="326898"/>
                  </a:lnTo>
                  <a:lnTo>
                    <a:pt x="43434" y="326898"/>
                  </a:lnTo>
                  <a:close/>
                </a:path>
                <a:path w="76200" h="327025">
                  <a:moveTo>
                    <a:pt x="43434" y="259841"/>
                  </a:moveTo>
                  <a:lnTo>
                    <a:pt x="43434" y="221741"/>
                  </a:lnTo>
                  <a:lnTo>
                    <a:pt x="33527" y="221741"/>
                  </a:lnTo>
                  <a:lnTo>
                    <a:pt x="33527" y="259841"/>
                  </a:lnTo>
                  <a:lnTo>
                    <a:pt x="43434" y="259841"/>
                  </a:lnTo>
                  <a:close/>
                </a:path>
                <a:path w="76200" h="327025">
                  <a:moveTo>
                    <a:pt x="43434" y="193548"/>
                  </a:moveTo>
                  <a:lnTo>
                    <a:pt x="43434" y="155448"/>
                  </a:lnTo>
                  <a:lnTo>
                    <a:pt x="33527" y="155448"/>
                  </a:lnTo>
                  <a:lnTo>
                    <a:pt x="33527" y="193548"/>
                  </a:lnTo>
                  <a:lnTo>
                    <a:pt x="43434" y="193548"/>
                  </a:lnTo>
                  <a:close/>
                </a:path>
                <a:path w="76200" h="327025">
                  <a:moveTo>
                    <a:pt x="43434" y="126491"/>
                  </a:moveTo>
                  <a:lnTo>
                    <a:pt x="43433" y="88391"/>
                  </a:lnTo>
                  <a:lnTo>
                    <a:pt x="33527" y="88391"/>
                  </a:lnTo>
                  <a:lnTo>
                    <a:pt x="33527" y="126491"/>
                  </a:lnTo>
                  <a:lnTo>
                    <a:pt x="43434" y="126491"/>
                  </a:lnTo>
                  <a:close/>
                </a:path>
                <a:path w="76200" h="327025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889639" y="6118860"/>
              <a:ext cx="1035050" cy="0"/>
            </a:xfrm>
            <a:custGeom>
              <a:avLst/>
              <a:gdLst/>
              <a:ahLst/>
              <a:cxnLst/>
              <a:rect l="l" t="t" r="r" b="b"/>
              <a:pathLst>
                <a:path w="1035050" h="0">
                  <a:moveTo>
                    <a:pt x="0" y="0"/>
                  </a:moveTo>
                  <a:lnTo>
                    <a:pt x="1034795" y="0"/>
                  </a:lnTo>
                </a:path>
              </a:pathLst>
            </a:custGeom>
            <a:ln w="9143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/>
          <p:nvPr/>
        </p:nvSpPr>
        <p:spPr>
          <a:xfrm>
            <a:off x="5919101" y="4311408"/>
            <a:ext cx="20955" cy="1807845"/>
          </a:xfrm>
          <a:custGeom>
            <a:avLst/>
            <a:gdLst/>
            <a:ahLst/>
            <a:cxnLst/>
            <a:rect l="l" t="t" r="r" b="b"/>
            <a:pathLst>
              <a:path w="20954" h="1807845">
                <a:moveTo>
                  <a:pt x="9906" y="1800606"/>
                </a:moveTo>
                <a:lnTo>
                  <a:pt x="0" y="1800606"/>
                </a:lnTo>
                <a:lnTo>
                  <a:pt x="0" y="1807464"/>
                </a:lnTo>
                <a:lnTo>
                  <a:pt x="9906" y="1807464"/>
                </a:lnTo>
                <a:lnTo>
                  <a:pt x="9906" y="1800606"/>
                </a:lnTo>
                <a:close/>
              </a:path>
              <a:path w="20954" h="1807845">
                <a:moveTo>
                  <a:pt x="9906" y="1733550"/>
                </a:moveTo>
                <a:lnTo>
                  <a:pt x="762" y="1733550"/>
                </a:lnTo>
                <a:lnTo>
                  <a:pt x="762" y="1771650"/>
                </a:lnTo>
                <a:lnTo>
                  <a:pt x="9906" y="1771650"/>
                </a:lnTo>
                <a:lnTo>
                  <a:pt x="9906" y="1733550"/>
                </a:lnTo>
                <a:close/>
              </a:path>
              <a:path w="20954" h="1807845">
                <a:moveTo>
                  <a:pt x="10668" y="1667256"/>
                </a:moveTo>
                <a:lnTo>
                  <a:pt x="762" y="1667256"/>
                </a:lnTo>
                <a:lnTo>
                  <a:pt x="762" y="1705356"/>
                </a:lnTo>
                <a:lnTo>
                  <a:pt x="10668" y="1705356"/>
                </a:lnTo>
                <a:lnTo>
                  <a:pt x="10668" y="1667256"/>
                </a:lnTo>
                <a:close/>
              </a:path>
              <a:path w="20954" h="1807845">
                <a:moveTo>
                  <a:pt x="11430" y="1600200"/>
                </a:moveTo>
                <a:lnTo>
                  <a:pt x="1524" y="1600200"/>
                </a:lnTo>
                <a:lnTo>
                  <a:pt x="1524" y="1638300"/>
                </a:lnTo>
                <a:lnTo>
                  <a:pt x="10668" y="1638300"/>
                </a:lnTo>
                <a:lnTo>
                  <a:pt x="11430" y="1600200"/>
                </a:lnTo>
                <a:close/>
              </a:path>
              <a:path w="20954" h="1807845">
                <a:moveTo>
                  <a:pt x="11430" y="1533906"/>
                </a:moveTo>
                <a:lnTo>
                  <a:pt x="2286" y="1533906"/>
                </a:lnTo>
                <a:lnTo>
                  <a:pt x="1524" y="1572006"/>
                </a:lnTo>
                <a:lnTo>
                  <a:pt x="11430" y="1572006"/>
                </a:lnTo>
                <a:lnTo>
                  <a:pt x="11430" y="1533906"/>
                </a:lnTo>
                <a:close/>
              </a:path>
              <a:path w="20954" h="1807845">
                <a:moveTo>
                  <a:pt x="12192" y="1466850"/>
                </a:moveTo>
                <a:lnTo>
                  <a:pt x="2286" y="1466850"/>
                </a:lnTo>
                <a:lnTo>
                  <a:pt x="2286" y="1504950"/>
                </a:lnTo>
                <a:lnTo>
                  <a:pt x="11430" y="1504950"/>
                </a:lnTo>
                <a:lnTo>
                  <a:pt x="12192" y="1466850"/>
                </a:lnTo>
                <a:close/>
              </a:path>
              <a:path w="20954" h="1807845">
                <a:moveTo>
                  <a:pt x="12192" y="1400556"/>
                </a:moveTo>
                <a:lnTo>
                  <a:pt x="3048" y="1400556"/>
                </a:lnTo>
                <a:lnTo>
                  <a:pt x="2286" y="1438656"/>
                </a:lnTo>
                <a:lnTo>
                  <a:pt x="12192" y="1438656"/>
                </a:lnTo>
                <a:lnTo>
                  <a:pt x="12192" y="1400556"/>
                </a:lnTo>
                <a:close/>
              </a:path>
              <a:path w="20954" h="1807845">
                <a:moveTo>
                  <a:pt x="12954" y="1333500"/>
                </a:moveTo>
                <a:lnTo>
                  <a:pt x="3048" y="1333500"/>
                </a:lnTo>
                <a:lnTo>
                  <a:pt x="3048" y="1371600"/>
                </a:lnTo>
                <a:lnTo>
                  <a:pt x="12192" y="1371600"/>
                </a:lnTo>
                <a:lnTo>
                  <a:pt x="12954" y="1333500"/>
                </a:lnTo>
                <a:close/>
              </a:path>
              <a:path w="20954" h="1807845">
                <a:moveTo>
                  <a:pt x="12954" y="1267206"/>
                </a:moveTo>
                <a:lnTo>
                  <a:pt x="3810" y="1267206"/>
                </a:lnTo>
                <a:lnTo>
                  <a:pt x="3048" y="1305306"/>
                </a:lnTo>
                <a:lnTo>
                  <a:pt x="12954" y="1305306"/>
                </a:lnTo>
                <a:lnTo>
                  <a:pt x="12954" y="1267206"/>
                </a:lnTo>
                <a:close/>
              </a:path>
              <a:path w="20954" h="1807845">
                <a:moveTo>
                  <a:pt x="13716" y="1200150"/>
                </a:moveTo>
                <a:lnTo>
                  <a:pt x="3810" y="1200150"/>
                </a:lnTo>
                <a:lnTo>
                  <a:pt x="3810" y="1238250"/>
                </a:lnTo>
                <a:lnTo>
                  <a:pt x="12954" y="1238250"/>
                </a:lnTo>
                <a:lnTo>
                  <a:pt x="13716" y="1200150"/>
                </a:lnTo>
                <a:close/>
              </a:path>
              <a:path w="20954" h="1807845">
                <a:moveTo>
                  <a:pt x="13716" y="1133856"/>
                </a:moveTo>
                <a:lnTo>
                  <a:pt x="4572" y="1133856"/>
                </a:lnTo>
                <a:lnTo>
                  <a:pt x="3810" y="1171956"/>
                </a:lnTo>
                <a:lnTo>
                  <a:pt x="13716" y="1171956"/>
                </a:lnTo>
                <a:lnTo>
                  <a:pt x="13716" y="1133856"/>
                </a:lnTo>
                <a:close/>
              </a:path>
              <a:path w="20954" h="1807845">
                <a:moveTo>
                  <a:pt x="14478" y="1066800"/>
                </a:moveTo>
                <a:lnTo>
                  <a:pt x="4572" y="1066800"/>
                </a:lnTo>
                <a:lnTo>
                  <a:pt x="4572" y="1104900"/>
                </a:lnTo>
                <a:lnTo>
                  <a:pt x="13716" y="1104900"/>
                </a:lnTo>
                <a:lnTo>
                  <a:pt x="14478" y="1066800"/>
                </a:lnTo>
                <a:close/>
              </a:path>
              <a:path w="20954" h="1807845">
                <a:moveTo>
                  <a:pt x="14478" y="1000506"/>
                </a:moveTo>
                <a:lnTo>
                  <a:pt x="5334" y="1000506"/>
                </a:lnTo>
                <a:lnTo>
                  <a:pt x="4572" y="1038606"/>
                </a:lnTo>
                <a:lnTo>
                  <a:pt x="14478" y="1038606"/>
                </a:lnTo>
                <a:lnTo>
                  <a:pt x="14478" y="1000506"/>
                </a:lnTo>
                <a:close/>
              </a:path>
              <a:path w="20954" h="1807845">
                <a:moveTo>
                  <a:pt x="15240" y="933450"/>
                </a:moveTo>
                <a:lnTo>
                  <a:pt x="5334" y="933450"/>
                </a:lnTo>
                <a:lnTo>
                  <a:pt x="5334" y="971550"/>
                </a:lnTo>
                <a:lnTo>
                  <a:pt x="14478" y="971550"/>
                </a:lnTo>
                <a:lnTo>
                  <a:pt x="15240" y="933450"/>
                </a:lnTo>
                <a:close/>
              </a:path>
              <a:path w="20954" h="1807845">
                <a:moveTo>
                  <a:pt x="15240" y="867156"/>
                </a:moveTo>
                <a:lnTo>
                  <a:pt x="6096" y="867156"/>
                </a:lnTo>
                <a:lnTo>
                  <a:pt x="5334" y="905256"/>
                </a:lnTo>
                <a:lnTo>
                  <a:pt x="15240" y="905256"/>
                </a:lnTo>
                <a:lnTo>
                  <a:pt x="15240" y="867156"/>
                </a:lnTo>
                <a:close/>
              </a:path>
              <a:path w="20954" h="1807845">
                <a:moveTo>
                  <a:pt x="16002" y="800100"/>
                </a:moveTo>
                <a:lnTo>
                  <a:pt x="6096" y="800100"/>
                </a:lnTo>
                <a:lnTo>
                  <a:pt x="6096" y="838200"/>
                </a:lnTo>
                <a:lnTo>
                  <a:pt x="16002" y="838200"/>
                </a:lnTo>
                <a:lnTo>
                  <a:pt x="16002" y="800100"/>
                </a:lnTo>
                <a:close/>
              </a:path>
              <a:path w="20954" h="1807845">
                <a:moveTo>
                  <a:pt x="16002" y="733806"/>
                </a:moveTo>
                <a:lnTo>
                  <a:pt x="6858" y="733806"/>
                </a:lnTo>
                <a:lnTo>
                  <a:pt x="6858" y="771906"/>
                </a:lnTo>
                <a:lnTo>
                  <a:pt x="16002" y="771906"/>
                </a:lnTo>
                <a:lnTo>
                  <a:pt x="16002" y="733806"/>
                </a:lnTo>
                <a:close/>
              </a:path>
              <a:path w="20954" h="1807845">
                <a:moveTo>
                  <a:pt x="16764" y="666750"/>
                </a:moveTo>
                <a:lnTo>
                  <a:pt x="6858" y="666750"/>
                </a:lnTo>
                <a:lnTo>
                  <a:pt x="6858" y="704850"/>
                </a:lnTo>
                <a:lnTo>
                  <a:pt x="16764" y="704850"/>
                </a:lnTo>
                <a:lnTo>
                  <a:pt x="16764" y="666750"/>
                </a:lnTo>
                <a:close/>
              </a:path>
              <a:path w="20954" h="1807845">
                <a:moveTo>
                  <a:pt x="16764" y="600456"/>
                </a:moveTo>
                <a:lnTo>
                  <a:pt x="7620" y="600456"/>
                </a:lnTo>
                <a:lnTo>
                  <a:pt x="7620" y="638556"/>
                </a:lnTo>
                <a:lnTo>
                  <a:pt x="16764" y="638556"/>
                </a:lnTo>
                <a:lnTo>
                  <a:pt x="16764" y="600456"/>
                </a:lnTo>
                <a:close/>
              </a:path>
              <a:path w="20954" h="1807845">
                <a:moveTo>
                  <a:pt x="17526" y="533400"/>
                </a:moveTo>
                <a:lnTo>
                  <a:pt x="7620" y="533400"/>
                </a:lnTo>
                <a:lnTo>
                  <a:pt x="7620" y="571500"/>
                </a:lnTo>
                <a:lnTo>
                  <a:pt x="17526" y="571500"/>
                </a:lnTo>
                <a:lnTo>
                  <a:pt x="17526" y="533400"/>
                </a:lnTo>
                <a:close/>
              </a:path>
              <a:path w="20954" h="1807845">
                <a:moveTo>
                  <a:pt x="17526" y="467106"/>
                </a:moveTo>
                <a:lnTo>
                  <a:pt x="8382" y="467106"/>
                </a:lnTo>
                <a:lnTo>
                  <a:pt x="8382" y="505206"/>
                </a:lnTo>
                <a:lnTo>
                  <a:pt x="17526" y="505206"/>
                </a:lnTo>
                <a:lnTo>
                  <a:pt x="17526" y="467106"/>
                </a:lnTo>
                <a:close/>
              </a:path>
              <a:path w="20954" h="1807845">
                <a:moveTo>
                  <a:pt x="18288" y="400050"/>
                </a:moveTo>
                <a:lnTo>
                  <a:pt x="8382" y="400050"/>
                </a:lnTo>
                <a:lnTo>
                  <a:pt x="8382" y="438150"/>
                </a:lnTo>
                <a:lnTo>
                  <a:pt x="18288" y="438150"/>
                </a:lnTo>
                <a:lnTo>
                  <a:pt x="18288" y="400050"/>
                </a:lnTo>
                <a:close/>
              </a:path>
              <a:path w="20954" h="1807845">
                <a:moveTo>
                  <a:pt x="19050" y="333756"/>
                </a:moveTo>
                <a:lnTo>
                  <a:pt x="9144" y="333756"/>
                </a:lnTo>
                <a:lnTo>
                  <a:pt x="9144" y="371856"/>
                </a:lnTo>
                <a:lnTo>
                  <a:pt x="18288" y="371856"/>
                </a:lnTo>
                <a:lnTo>
                  <a:pt x="19050" y="333756"/>
                </a:lnTo>
                <a:close/>
              </a:path>
              <a:path w="20954" h="1807845">
                <a:moveTo>
                  <a:pt x="19050" y="266700"/>
                </a:moveTo>
                <a:lnTo>
                  <a:pt x="9906" y="266700"/>
                </a:lnTo>
                <a:lnTo>
                  <a:pt x="9144" y="304800"/>
                </a:lnTo>
                <a:lnTo>
                  <a:pt x="19050" y="304800"/>
                </a:lnTo>
                <a:lnTo>
                  <a:pt x="19050" y="266700"/>
                </a:lnTo>
                <a:close/>
              </a:path>
              <a:path w="20954" h="1807845">
                <a:moveTo>
                  <a:pt x="19812" y="200406"/>
                </a:moveTo>
                <a:lnTo>
                  <a:pt x="9906" y="200406"/>
                </a:lnTo>
                <a:lnTo>
                  <a:pt x="9906" y="238506"/>
                </a:lnTo>
                <a:lnTo>
                  <a:pt x="19050" y="238506"/>
                </a:lnTo>
                <a:lnTo>
                  <a:pt x="19812" y="200406"/>
                </a:lnTo>
                <a:close/>
              </a:path>
              <a:path w="20954" h="1807845">
                <a:moveTo>
                  <a:pt x="19812" y="133350"/>
                </a:moveTo>
                <a:lnTo>
                  <a:pt x="10668" y="133350"/>
                </a:lnTo>
                <a:lnTo>
                  <a:pt x="9906" y="171450"/>
                </a:lnTo>
                <a:lnTo>
                  <a:pt x="19812" y="171450"/>
                </a:lnTo>
                <a:lnTo>
                  <a:pt x="19812" y="133350"/>
                </a:lnTo>
                <a:close/>
              </a:path>
              <a:path w="20954" h="1807845">
                <a:moveTo>
                  <a:pt x="20574" y="67056"/>
                </a:moveTo>
                <a:lnTo>
                  <a:pt x="10668" y="67056"/>
                </a:lnTo>
                <a:lnTo>
                  <a:pt x="10668" y="105156"/>
                </a:lnTo>
                <a:lnTo>
                  <a:pt x="19812" y="105156"/>
                </a:lnTo>
                <a:lnTo>
                  <a:pt x="20574" y="67056"/>
                </a:lnTo>
                <a:close/>
              </a:path>
              <a:path w="20954" h="1807845">
                <a:moveTo>
                  <a:pt x="20574" y="762"/>
                </a:moveTo>
                <a:lnTo>
                  <a:pt x="11430" y="0"/>
                </a:lnTo>
                <a:lnTo>
                  <a:pt x="10668" y="38100"/>
                </a:lnTo>
                <a:lnTo>
                  <a:pt x="20574" y="38862"/>
                </a:lnTo>
                <a:lnTo>
                  <a:pt x="20574" y="7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5" name="object 15"/>
          <p:cNvGrpSpPr/>
          <p:nvPr/>
        </p:nvGrpSpPr>
        <p:grpSpPr>
          <a:xfrm>
            <a:off x="3697871" y="2347722"/>
            <a:ext cx="3483610" cy="2350770"/>
            <a:chOff x="3697871" y="2347722"/>
            <a:chExt cx="3483610" cy="2350770"/>
          </a:xfrm>
        </p:grpSpPr>
        <p:sp>
          <p:nvSpPr>
            <p:cNvPr id="16" name="object 16"/>
            <p:cNvSpPr/>
            <p:nvPr/>
          </p:nvSpPr>
          <p:spPr>
            <a:xfrm>
              <a:off x="3697871" y="2347734"/>
              <a:ext cx="2618740" cy="2127885"/>
            </a:xfrm>
            <a:custGeom>
              <a:avLst/>
              <a:gdLst/>
              <a:ahLst/>
              <a:cxnLst/>
              <a:rect l="l" t="t" r="r" b="b"/>
              <a:pathLst>
                <a:path w="2618740" h="2127885">
                  <a:moveTo>
                    <a:pt x="76200" y="260604"/>
                  </a:moveTo>
                  <a:lnTo>
                    <a:pt x="42672" y="260604"/>
                  </a:lnTo>
                  <a:lnTo>
                    <a:pt x="42672" y="20574"/>
                  </a:lnTo>
                  <a:lnTo>
                    <a:pt x="33528" y="20574"/>
                  </a:lnTo>
                  <a:lnTo>
                    <a:pt x="33528" y="260604"/>
                  </a:lnTo>
                  <a:lnTo>
                    <a:pt x="0" y="260604"/>
                  </a:lnTo>
                  <a:lnTo>
                    <a:pt x="33528" y="327660"/>
                  </a:lnTo>
                  <a:lnTo>
                    <a:pt x="38100" y="336804"/>
                  </a:lnTo>
                  <a:lnTo>
                    <a:pt x="42672" y="327660"/>
                  </a:lnTo>
                  <a:lnTo>
                    <a:pt x="76200" y="260604"/>
                  </a:lnTo>
                  <a:close/>
                </a:path>
                <a:path w="2618740" h="2127885">
                  <a:moveTo>
                    <a:pt x="2618232" y="0"/>
                  </a:moveTo>
                  <a:lnTo>
                    <a:pt x="2000250" y="0"/>
                  </a:lnTo>
                  <a:lnTo>
                    <a:pt x="2000250" y="4572"/>
                  </a:lnTo>
                  <a:lnTo>
                    <a:pt x="1992630" y="4572"/>
                  </a:lnTo>
                  <a:lnTo>
                    <a:pt x="1992630" y="1588770"/>
                  </a:lnTo>
                  <a:lnTo>
                    <a:pt x="38100" y="1588770"/>
                  </a:lnTo>
                  <a:lnTo>
                    <a:pt x="38100" y="1594104"/>
                  </a:lnTo>
                  <a:lnTo>
                    <a:pt x="33528" y="1594104"/>
                  </a:lnTo>
                  <a:lnTo>
                    <a:pt x="33528" y="2051304"/>
                  </a:lnTo>
                  <a:lnTo>
                    <a:pt x="0" y="2051304"/>
                  </a:lnTo>
                  <a:lnTo>
                    <a:pt x="33528" y="2118360"/>
                  </a:lnTo>
                  <a:lnTo>
                    <a:pt x="38100" y="2127504"/>
                  </a:lnTo>
                  <a:lnTo>
                    <a:pt x="42672" y="2118360"/>
                  </a:lnTo>
                  <a:lnTo>
                    <a:pt x="76200" y="2051304"/>
                  </a:lnTo>
                  <a:lnTo>
                    <a:pt x="42672" y="2051304"/>
                  </a:lnTo>
                  <a:lnTo>
                    <a:pt x="42672" y="1598676"/>
                  </a:lnTo>
                  <a:lnTo>
                    <a:pt x="752081" y="1598676"/>
                  </a:lnTo>
                  <a:lnTo>
                    <a:pt x="752081" y="2051304"/>
                  </a:lnTo>
                  <a:lnTo>
                    <a:pt x="718566" y="2051304"/>
                  </a:lnTo>
                  <a:lnTo>
                    <a:pt x="752081" y="2118360"/>
                  </a:lnTo>
                  <a:lnTo>
                    <a:pt x="756666" y="2127504"/>
                  </a:lnTo>
                  <a:lnTo>
                    <a:pt x="761238" y="2118360"/>
                  </a:lnTo>
                  <a:lnTo>
                    <a:pt x="794766" y="2051304"/>
                  </a:lnTo>
                  <a:lnTo>
                    <a:pt x="761238" y="2051304"/>
                  </a:lnTo>
                  <a:lnTo>
                    <a:pt x="761238" y="1598676"/>
                  </a:lnTo>
                  <a:lnTo>
                    <a:pt x="2000250" y="1598676"/>
                  </a:lnTo>
                  <a:lnTo>
                    <a:pt x="2000250" y="1594104"/>
                  </a:lnTo>
                  <a:lnTo>
                    <a:pt x="2002536" y="1594104"/>
                  </a:lnTo>
                  <a:lnTo>
                    <a:pt x="2002536" y="9144"/>
                  </a:lnTo>
                  <a:lnTo>
                    <a:pt x="2618232" y="9144"/>
                  </a:lnTo>
                  <a:lnTo>
                    <a:pt x="26182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338457" y="4133100"/>
              <a:ext cx="1842770" cy="565785"/>
            </a:xfrm>
            <a:custGeom>
              <a:avLst/>
              <a:gdLst/>
              <a:ahLst/>
              <a:cxnLst/>
              <a:rect l="l" t="t" r="r" b="b"/>
              <a:pathLst>
                <a:path w="1842770" h="565785">
                  <a:moveTo>
                    <a:pt x="1143000" y="9144"/>
                  </a:moveTo>
                  <a:lnTo>
                    <a:pt x="1138428" y="0"/>
                  </a:lnTo>
                  <a:lnTo>
                    <a:pt x="65735" y="527291"/>
                  </a:lnTo>
                  <a:lnTo>
                    <a:pt x="51054" y="497586"/>
                  </a:lnTo>
                  <a:lnTo>
                    <a:pt x="0" y="565404"/>
                  </a:lnTo>
                  <a:lnTo>
                    <a:pt x="54864" y="565404"/>
                  </a:lnTo>
                  <a:lnTo>
                    <a:pt x="84582" y="565404"/>
                  </a:lnTo>
                  <a:lnTo>
                    <a:pt x="69811" y="535546"/>
                  </a:lnTo>
                  <a:lnTo>
                    <a:pt x="1143000" y="9144"/>
                  </a:lnTo>
                  <a:close/>
                </a:path>
                <a:path w="1842770" h="565785">
                  <a:moveTo>
                    <a:pt x="1842503" y="5334"/>
                  </a:moveTo>
                  <a:lnTo>
                    <a:pt x="1155179" y="5334"/>
                  </a:lnTo>
                  <a:lnTo>
                    <a:pt x="1155179" y="14478"/>
                  </a:lnTo>
                  <a:lnTo>
                    <a:pt x="1842503" y="14478"/>
                  </a:lnTo>
                  <a:lnTo>
                    <a:pt x="1842503" y="533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7589653" y="2994152"/>
            <a:ext cx="13887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26034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Calibri"/>
                <a:cs typeface="Calibri"/>
              </a:rPr>
              <a:t>Forma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exacta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de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la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matriz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fundamental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001403" y="2455926"/>
            <a:ext cx="76200" cy="266700"/>
          </a:xfrm>
          <a:custGeom>
            <a:avLst/>
            <a:gdLst/>
            <a:ahLst/>
            <a:cxnLst/>
            <a:rect l="l" t="t" r="r" b="b"/>
            <a:pathLst>
              <a:path w="76200" h="266700">
                <a:moveTo>
                  <a:pt x="76200" y="190499"/>
                </a:moveTo>
                <a:lnTo>
                  <a:pt x="0" y="190499"/>
                </a:lnTo>
                <a:lnTo>
                  <a:pt x="33528" y="257556"/>
                </a:lnTo>
                <a:lnTo>
                  <a:pt x="33528" y="202691"/>
                </a:lnTo>
                <a:lnTo>
                  <a:pt x="42672" y="202691"/>
                </a:lnTo>
                <a:lnTo>
                  <a:pt x="42672" y="257555"/>
                </a:lnTo>
                <a:lnTo>
                  <a:pt x="76200" y="190499"/>
                </a:lnTo>
                <a:close/>
              </a:path>
              <a:path w="76200" h="266700">
                <a:moveTo>
                  <a:pt x="42672" y="190499"/>
                </a:moveTo>
                <a:lnTo>
                  <a:pt x="42672" y="0"/>
                </a:lnTo>
                <a:lnTo>
                  <a:pt x="33528" y="0"/>
                </a:lnTo>
                <a:lnTo>
                  <a:pt x="33528" y="190499"/>
                </a:lnTo>
                <a:lnTo>
                  <a:pt x="42672" y="190499"/>
                </a:lnTo>
                <a:close/>
              </a:path>
              <a:path w="76200" h="266700">
                <a:moveTo>
                  <a:pt x="42672" y="257555"/>
                </a:moveTo>
                <a:lnTo>
                  <a:pt x="42672" y="202691"/>
                </a:lnTo>
                <a:lnTo>
                  <a:pt x="33528" y="202691"/>
                </a:lnTo>
                <a:lnTo>
                  <a:pt x="33528" y="257556"/>
                </a:lnTo>
                <a:lnTo>
                  <a:pt x="38100" y="266699"/>
                </a:lnTo>
                <a:lnTo>
                  <a:pt x="42672" y="2575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0" name="object 20"/>
          <p:cNvGrpSpPr/>
          <p:nvPr/>
        </p:nvGrpSpPr>
        <p:grpSpPr>
          <a:xfrm>
            <a:off x="2777595" y="1514094"/>
            <a:ext cx="1064895" cy="751840"/>
            <a:chOff x="2777595" y="1514094"/>
            <a:chExt cx="1064895" cy="751840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77595" y="1736750"/>
              <a:ext cx="1064552" cy="23327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034931" y="2013204"/>
              <a:ext cx="9525" cy="252729"/>
            </a:xfrm>
            <a:custGeom>
              <a:avLst/>
              <a:gdLst/>
              <a:ahLst/>
              <a:cxnLst/>
              <a:rect l="l" t="t" r="r" b="b"/>
              <a:pathLst>
                <a:path w="9525" h="252730">
                  <a:moveTo>
                    <a:pt x="9143" y="252221"/>
                  </a:moveTo>
                  <a:lnTo>
                    <a:pt x="9143" y="0"/>
                  </a:lnTo>
                  <a:lnTo>
                    <a:pt x="0" y="0"/>
                  </a:lnTo>
                  <a:lnTo>
                    <a:pt x="0" y="252221"/>
                  </a:lnTo>
                  <a:lnTo>
                    <a:pt x="9143" y="2522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33101" y="1514094"/>
              <a:ext cx="76200" cy="239267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3433705" y="1270507"/>
            <a:ext cx="56959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latin typeface="Arial MT"/>
                <a:cs typeface="Arial MT"/>
              </a:rPr>
              <a:t>1</a:t>
            </a:r>
            <a:r>
              <a:rPr dirty="0" sz="1400" spc="-6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rad/s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675505" y="1380236"/>
            <a:ext cx="2012314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5952" sz="2100" spc="-7">
                <a:latin typeface="Arial MT"/>
                <a:cs typeface="Arial MT"/>
              </a:rPr>
              <a:t>2</a:t>
            </a:r>
            <a:r>
              <a:rPr dirty="0" baseline="-5952" sz="2100" spc="-22">
                <a:latin typeface="Arial MT"/>
                <a:cs typeface="Arial MT"/>
              </a:rPr>
              <a:t> </a:t>
            </a:r>
            <a:r>
              <a:rPr dirty="0" baseline="-5952" sz="2100" spc="-7">
                <a:latin typeface="Arial MT"/>
                <a:cs typeface="Arial MT"/>
              </a:rPr>
              <a:t>rad/s</a:t>
            </a:r>
            <a:r>
              <a:rPr dirty="0" baseline="-5952" sz="2100" spc="577">
                <a:latin typeface="Arial MT"/>
                <a:cs typeface="Arial MT"/>
              </a:rPr>
              <a:t> </a:t>
            </a:r>
            <a:r>
              <a:rPr dirty="0" sz="1400" spc="-5">
                <a:latin typeface="Calibri"/>
                <a:cs typeface="Calibri"/>
              </a:rPr>
              <a:t>(</a:t>
            </a:r>
            <a:r>
              <a:rPr dirty="0" sz="1400" spc="-10">
                <a:latin typeface="Calibri"/>
                <a:cs typeface="Calibri"/>
              </a:rPr>
              <a:t> Error</a:t>
            </a:r>
            <a:r>
              <a:rPr dirty="0" sz="140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del</a:t>
            </a:r>
            <a:r>
              <a:rPr dirty="0" sz="140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100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%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)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6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900301" y="1644395"/>
            <a:ext cx="76200" cy="240029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891673" y="370119"/>
            <a:ext cx="879094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Frecuentemente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hay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realmente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una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desadaptación en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frecuencia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entre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el mundo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real </a:t>
            </a:r>
            <a:r>
              <a:rPr dirty="0" sz="1600">
                <a:latin typeface="Arial MT"/>
                <a:cs typeface="Arial MT"/>
              </a:rPr>
              <a:t>y </a:t>
            </a:r>
            <a:r>
              <a:rPr dirty="0" sz="1600" spc="-5">
                <a:latin typeface="Arial MT"/>
                <a:cs typeface="Arial MT"/>
              </a:rPr>
              <a:t>el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filtro,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tanto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en lo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concerniente</a:t>
            </a:r>
            <a:r>
              <a:rPr dirty="0" sz="1600">
                <a:latin typeface="Arial MT"/>
                <a:cs typeface="Arial MT"/>
              </a:rPr>
              <a:t> a </a:t>
            </a:r>
            <a:r>
              <a:rPr dirty="0" sz="1600" spc="-5">
                <a:latin typeface="Arial MT"/>
                <a:cs typeface="Arial MT"/>
              </a:rPr>
              <a:t>la estructura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del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como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parte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del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computo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 la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ganancia.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28" name="object 2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312884" y="4026990"/>
            <a:ext cx="349673" cy="300138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950347" y="4018280"/>
            <a:ext cx="8783955" cy="30473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1715135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Symbol"/>
                <a:cs typeface="Symbol"/>
              </a:rPr>
              <a:t></a:t>
            </a:r>
            <a:r>
              <a:rPr dirty="0" sz="1600" spc="35">
                <a:latin typeface="Times New Roman"/>
                <a:cs typeface="Times New Roman"/>
              </a:rPr>
              <a:t> </a:t>
            </a:r>
            <a:r>
              <a:rPr dirty="0" sz="1600">
                <a:latin typeface="Arial MT"/>
                <a:cs typeface="Arial MT"/>
              </a:rPr>
              <a:t>0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00">
              <a:latin typeface="Arial MT"/>
              <a:cs typeface="Arial MT"/>
            </a:endParaRPr>
          </a:p>
          <a:p>
            <a:pPr marL="5184140" marR="5080">
              <a:lnSpc>
                <a:spcPct val="150000"/>
              </a:lnSpc>
            </a:pPr>
            <a:r>
              <a:rPr dirty="0" sz="1600" spc="-5">
                <a:latin typeface="Arial MT"/>
                <a:cs typeface="Arial MT"/>
              </a:rPr>
              <a:t>Bajo estas circunstancias la solución de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ingeniería </a:t>
            </a:r>
            <a:r>
              <a:rPr dirty="0" sz="1600">
                <a:latin typeface="Arial MT"/>
                <a:cs typeface="Arial MT"/>
              </a:rPr>
              <a:t>a </a:t>
            </a:r>
            <a:r>
              <a:rPr dirty="0" sz="1600" spc="-5">
                <a:latin typeface="Arial MT"/>
                <a:cs typeface="Arial MT"/>
              </a:rPr>
              <a:t>la desadaptación de 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frecuencia consistirá en añadir ruido de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proceso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al filtro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 Kalman.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50">
              <a:latin typeface="Arial MT"/>
              <a:cs typeface="Arial MT"/>
            </a:endParaRPr>
          </a:p>
          <a:p>
            <a:pPr marL="12700" marR="474980">
              <a:lnSpc>
                <a:spcPct val="150000"/>
              </a:lnSpc>
              <a:spcBef>
                <a:spcPts val="5"/>
              </a:spcBef>
            </a:pPr>
            <a:r>
              <a:rPr dirty="0" sz="1600" spc="-5">
                <a:latin typeface="Arial MT"/>
                <a:cs typeface="Arial MT"/>
              </a:rPr>
              <a:t>La adición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ruido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proceso le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dice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nuestro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modelo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del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mundo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real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puede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ser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erroneo.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8097" y="1536954"/>
            <a:ext cx="6517385" cy="393725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85577" y="332018"/>
            <a:ext cx="8809990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figura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muestra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si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añadimos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ruido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proceso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mejora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sustancialmente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 estimación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 la 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señal, sin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embargo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calidad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 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estimación es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similar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proporciona</a:t>
            </a:r>
            <a:r>
              <a:rPr dirty="0" sz="1600" spc="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Kalman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polinomial.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5669" y="5633277"/>
            <a:ext cx="878840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Añadir ruido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proceso le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permite</a:t>
            </a:r>
            <a:r>
              <a:rPr dirty="0" sz="1600" spc="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al filtro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Kalman,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mala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información</a:t>
            </a:r>
            <a:r>
              <a:rPr dirty="0" sz="1600">
                <a:latin typeface="Arial MT"/>
                <a:cs typeface="Arial MT"/>
              </a:rPr>
              <a:t> 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priori,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proporcionar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una buena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estimación.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5390" y="248101"/>
            <a:ext cx="8804910" cy="1897380"/>
          </a:xfrm>
          <a:prstGeom prst="rect">
            <a:avLst/>
          </a:prstGeom>
        </p:spPr>
        <p:txBody>
          <a:bodyPr wrap="square" lIns="0" tIns="1701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dirty="0" sz="1800" spc="-10" b="1">
                <a:latin typeface="Calibri"/>
                <a:cs typeface="Calibri"/>
              </a:rPr>
              <a:t>EJEMPLO</a:t>
            </a:r>
            <a:r>
              <a:rPr dirty="0" sz="1800" spc="-1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de</a:t>
            </a:r>
            <a:r>
              <a:rPr dirty="0" sz="1800" spc="-25" b="1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SISTEMA</a:t>
            </a:r>
            <a:r>
              <a:rPr dirty="0" sz="1800" spc="-3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de</a:t>
            </a:r>
            <a:r>
              <a:rPr dirty="0" sz="1800" spc="-2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SUSPENSIÓN</a:t>
            </a:r>
            <a:endParaRPr sz="1800">
              <a:latin typeface="Calibri"/>
              <a:cs typeface="Calibri"/>
            </a:endParaRPr>
          </a:p>
          <a:p>
            <a:pPr marL="40640">
              <a:lnSpc>
                <a:spcPct val="100000"/>
              </a:lnSpc>
              <a:spcBef>
                <a:spcPts val="1105"/>
              </a:spcBef>
            </a:pPr>
            <a:r>
              <a:rPr dirty="0" sz="1600" spc="-5">
                <a:latin typeface="Calibri"/>
                <a:cs typeface="Calibri"/>
              </a:rPr>
              <a:t>Consideremos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el </a:t>
            </a:r>
            <a:r>
              <a:rPr dirty="0" sz="1600" spc="-5">
                <a:latin typeface="Calibri"/>
                <a:cs typeface="Calibri"/>
              </a:rPr>
              <a:t>caso de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un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coche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circulando</a:t>
            </a:r>
            <a:r>
              <a:rPr dirty="0" sz="1600" spc="-5">
                <a:latin typeface="Calibri"/>
                <a:cs typeface="Calibri"/>
              </a:rPr>
              <a:t> por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un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camino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pedregoso.</a:t>
            </a:r>
            <a:endParaRPr sz="1600">
              <a:latin typeface="Calibri"/>
              <a:cs typeface="Calibri"/>
            </a:endParaRPr>
          </a:p>
          <a:p>
            <a:pPr marL="69215" marR="5080" indent="-635">
              <a:lnSpc>
                <a:spcPct val="134400"/>
              </a:lnSpc>
              <a:spcBef>
                <a:spcPts val="295"/>
              </a:spcBef>
            </a:pPr>
            <a:r>
              <a:rPr dirty="0" sz="1600" spc="-5">
                <a:latin typeface="Calibri"/>
                <a:cs typeface="Calibri"/>
              </a:rPr>
              <a:t>Un </a:t>
            </a:r>
            <a:r>
              <a:rPr dirty="0" sz="1600" spc="-10">
                <a:latin typeface="Calibri"/>
                <a:cs typeface="Calibri"/>
              </a:rPr>
              <a:t>sistema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suspensión </a:t>
            </a:r>
            <a:r>
              <a:rPr dirty="0" sz="1600" spc="-10">
                <a:latin typeface="Calibri"/>
                <a:cs typeface="Calibri"/>
              </a:rPr>
              <a:t>conectado</a:t>
            </a:r>
            <a:r>
              <a:rPr dirty="0" sz="1600">
                <a:latin typeface="Calibri"/>
                <a:cs typeface="Calibri"/>
              </a:rPr>
              <a:t> al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eje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 la rueda</a:t>
            </a:r>
            <a:r>
              <a:rPr dirty="0" sz="1600">
                <a:latin typeface="Calibri"/>
                <a:cs typeface="Calibri"/>
              </a:rPr>
              <a:t> y al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cuerpo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del coche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le </a:t>
            </a:r>
            <a:r>
              <a:rPr dirty="0" sz="1600" spc="-10">
                <a:latin typeface="Calibri"/>
                <a:cs typeface="Calibri"/>
              </a:rPr>
              <a:t>proteje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los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baches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en </a:t>
            </a:r>
            <a:r>
              <a:rPr dirty="0" sz="1600" spc="-5">
                <a:latin typeface="Calibri"/>
                <a:cs typeface="Calibri"/>
              </a:rPr>
              <a:t>la </a:t>
            </a:r>
            <a:r>
              <a:rPr dirty="0" sz="1600" spc="-34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carretera.</a:t>
            </a:r>
            <a:endParaRPr sz="1600">
              <a:latin typeface="Calibri"/>
              <a:cs typeface="Calibri"/>
            </a:endParaRPr>
          </a:p>
          <a:p>
            <a:pPr marL="78740">
              <a:lnSpc>
                <a:spcPct val="100000"/>
              </a:lnSpc>
              <a:spcBef>
                <a:spcPts val="935"/>
              </a:spcBef>
            </a:pPr>
            <a:r>
              <a:rPr dirty="0" sz="1600" spc="-5">
                <a:latin typeface="Calibri"/>
                <a:cs typeface="Calibri"/>
              </a:rPr>
              <a:t>La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figura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siguiente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simplifica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considerablemente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el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ejemplo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asumiento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únicamente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una sola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rueda.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828" y="2406338"/>
            <a:ext cx="5853017" cy="269364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67873" y="5532373"/>
            <a:ext cx="798195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latin typeface="Calibri"/>
                <a:cs typeface="Calibri"/>
              </a:rPr>
              <a:t>Por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conveniencia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analítica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carretera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pedregosa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representará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mediante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una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función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senoidal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18920" y="6130305"/>
            <a:ext cx="1230757" cy="23295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1871" y="386889"/>
            <a:ext cx="8563610" cy="6673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31600"/>
              </a:lnSpc>
              <a:spcBef>
                <a:spcPts val="95"/>
              </a:spcBef>
              <a:tabLst>
                <a:tab pos="4755515" algn="l"/>
              </a:tabLst>
            </a:pPr>
            <a:r>
              <a:rPr dirty="0" sz="1600" spc="-65">
                <a:latin typeface="Arial MT"/>
                <a:cs typeface="Arial MT"/>
              </a:rPr>
              <a:t>Ya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ha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mostrado</a:t>
            </a:r>
            <a:r>
              <a:rPr dirty="0" sz="1600" spc="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como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ganancias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Kalman	requeridas en las ecuaciones discretas de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filtrado se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obtienen</a:t>
            </a:r>
            <a:r>
              <a:rPr dirty="0" sz="1600">
                <a:latin typeface="Arial MT"/>
                <a:cs typeface="Arial MT"/>
              </a:rPr>
              <a:t> a </a:t>
            </a:r>
            <a:r>
              <a:rPr dirty="0" sz="1600" spc="-5">
                <a:latin typeface="Arial MT"/>
                <a:cs typeface="Arial MT"/>
              </a:rPr>
              <a:t>partir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ecuaciones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Riccati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38635" y="448055"/>
            <a:ext cx="436626" cy="35814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01131" y="1562590"/>
            <a:ext cx="2926350" cy="106421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75671" y="2955585"/>
            <a:ext cx="866775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En este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caso 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matriz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describe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 varianza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ruido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medida,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ahora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15">
                <a:latin typeface="Arial MT"/>
                <a:cs typeface="Arial MT"/>
              </a:rPr>
              <a:t>escalar,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y </a:t>
            </a:r>
            <a:r>
              <a:rPr dirty="0" sz="1600" spc="-5">
                <a:latin typeface="Arial MT"/>
                <a:cs typeface="Arial MT"/>
              </a:rPr>
              <a:t>está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dada por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15045" y="3956117"/>
            <a:ext cx="864706" cy="30007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19105" y="4763516"/>
            <a:ext cx="691769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Mientras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matriz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describe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ruido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proceso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ya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mostró</a:t>
            </a:r>
            <a:r>
              <a:rPr dirty="0" sz="1600" spc="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03499" y="5448780"/>
            <a:ext cx="1908117" cy="1164353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89541" y="547847"/>
            <a:ext cx="6656705" cy="2694940"/>
            <a:chOff x="1489541" y="547847"/>
            <a:chExt cx="6656705" cy="26949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9541" y="547847"/>
              <a:ext cx="5886273" cy="269436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065899" y="2904744"/>
              <a:ext cx="1080135" cy="76200"/>
            </a:xfrm>
            <a:custGeom>
              <a:avLst/>
              <a:gdLst/>
              <a:ahLst/>
              <a:cxnLst/>
              <a:rect l="l" t="t" r="r" b="b"/>
              <a:pathLst>
                <a:path w="1080134" h="76200">
                  <a:moveTo>
                    <a:pt x="76200" y="33528"/>
                  </a:moveTo>
                  <a:lnTo>
                    <a:pt x="76200" y="0"/>
                  </a:lnTo>
                  <a:lnTo>
                    <a:pt x="0" y="38100"/>
                  </a:lnTo>
                  <a:lnTo>
                    <a:pt x="63258" y="69729"/>
                  </a:lnTo>
                  <a:lnTo>
                    <a:pt x="63258" y="33528"/>
                  </a:lnTo>
                  <a:lnTo>
                    <a:pt x="76200" y="33528"/>
                  </a:lnTo>
                  <a:close/>
                </a:path>
                <a:path w="1080134" h="76200">
                  <a:moveTo>
                    <a:pt x="1079766" y="42672"/>
                  </a:moveTo>
                  <a:lnTo>
                    <a:pt x="1079766" y="33528"/>
                  </a:lnTo>
                  <a:lnTo>
                    <a:pt x="63258" y="33528"/>
                  </a:lnTo>
                  <a:lnTo>
                    <a:pt x="63258" y="42672"/>
                  </a:lnTo>
                  <a:lnTo>
                    <a:pt x="1079766" y="42672"/>
                  </a:lnTo>
                  <a:close/>
                </a:path>
                <a:path w="1080134" h="76200">
                  <a:moveTo>
                    <a:pt x="76200" y="76200"/>
                  </a:moveTo>
                  <a:lnTo>
                    <a:pt x="76200" y="42672"/>
                  </a:lnTo>
                  <a:lnTo>
                    <a:pt x="63258" y="42672"/>
                  </a:lnTo>
                  <a:lnTo>
                    <a:pt x="63258" y="69729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406512" y="1181100"/>
              <a:ext cx="220979" cy="924560"/>
            </a:xfrm>
            <a:custGeom>
              <a:avLst/>
              <a:gdLst/>
              <a:ahLst/>
              <a:cxnLst/>
              <a:rect l="l" t="t" r="r" b="b"/>
              <a:pathLst>
                <a:path w="220979" h="924560">
                  <a:moveTo>
                    <a:pt x="113537" y="454370"/>
                  </a:moveTo>
                  <a:lnTo>
                    <a:pt x="113537" y="445008"/>
                  </a:lnTo>
                  <a:lnTo>
                    <a:pt x="113114" y="443738"/>
                  </a:lnTo>
                  <a:lnTo>
                    <a:pt x="112775" y="443484"/>
                  </a:lnTo>
                  <a:lnTo>
                    <a:pt x="112775" y="21335"/>
                  </a:lnTo>
                  <a:lnTo>
                    <a:pt x="112013" y="19811"/>
                  </a:lnTo>
                  <a:lnTo>
                    <a:pt x="112013" y="18287"/>
                  </a:lnTo>
                  <a:lnTo>
                    <a:pt x="108965" y="15239"/>
                  </a:lnTo>
                  <a:lnTo>
                    <a:pt x="69341" y="4571"/>
                  </a:lnTo>
                  <a:lnTo>
                    <a:pt x="58173" y="2837"/>
                  </a:lnTo>
                  <a:lnTo>
                    <a:pt x="45805" y="1619"/>
                  </a:lnTo>
                  <a:lnTo>
                    <a:pt x="33661" y="940"/>
                  </a:lnTo>
                  <a:lnTo>
                    <a:pt x="22097" y="761"/>
                  </a:lnTo>
                  <a:lnTo>
                    <a:pt x="11429" y="0"/>
                  </a:lnTo>
                  <a:lnTo>
                    <a:pt x="761" y="0"/>
                  </a:lnTo>
                  <a:lnTo>
                    <a:pt x="0" y="9906"/>
                  </a:lnTo>
                  <a:lnTo>
                    <a:pt x="11429" y="9906"/>
                  </a:lnTo>
                  <a:lnTo>
                    <a:pt x="32448" y="10778"/>
                  </a:lnTo>
                  <a:lnTo>
                    <a:pt x="57340" y="12515"/>
                  </a:lnTo>
                  <a:lnTo>
                    <a:pt x="81756" y="15996"/>
                  </a:lnTo>
                  <a:lnTo>
                    <a:pt x="101345" y="22097"/>
                  </a:lnTo>
                  <a:lnTo>
                    <a:pt x="102869" y="23113"/>
                  </a:lnTo>
                  <a:lnTo>
                    <a:pt x="102869" y="22859"/>
                  </a:lnTo>
                  <a:lnTo>
                    <a:pt x="104393" y="24383"/>
                  </a:lnTo>
                  <a:lnTo>
                    <a:pt x="104393" y="448056"/>
                  </a:lnTo>
                  <a:lnTo>
                    <a:pt x="105155" y="448818"/>
                  </a:lnTo>
                  <a:lnTo>
                    <a:pt x="105155" y="449580"/>
                  </a:lnTo>
                  <a:lnTo>
                    <a:pt x="106679" y="451104"/>
                  </a:lnTo>
                  <a:lnTo>
                    <a:pt x="107441" y="451104"/>
                  </a:lnTo>
                  <a:lnTo>
                    <a:pt x="107441" y="451866"/>
                  </a:lnTo>
                  <a:lnTo>
                    <a:pt x="108203" y="451866"/>
                  </a:lnTo>
                  <a:lnTo>
                    <a:pt x="110489" y="453390"/>
                  </a:lnTo>
                  <a:lnTo>
                    <a:pt x="113537" y="454370"/>
                  </a:lnTo>
                  <a:close/>
                </a:path>
                <a:path w="220979" h="924560">
                  <a:moveTo>
                    <a:pt x="103293" y="900938"/>
                  </a:moveTo>
                  <a:lnTo>
                    <a:pt x="56630" y="911833"/>
                  </a:lnTo>
                  <a:lnTo>
                    <a:pt x="11429" y="914400"/>
                  </a:lnTo>
                  <a:lnTo>
                    <a:pt x="0" y="914400"/>
                  </a:lnTo>
                  <a:lnTo>
                    <a:pt x="761" y="924306"/>
                  </a:lnTo>
                  <a:lnTo>
                    <a:pt x="11429" y="924306"/>
                  </a:lnTo>
                  <a:lnTo>
                    <a:pt x="22097" y="923544"/>
                  </a:lnTo>
                  <a:lnTo>
                    <a:pt x="33661" y="923379"/>
                  </a:lnTo>
                  <a:lnTo>
                    <a:pt x="46162" y="922653"/>
                  </a:lnTo>
                  <a:lnTo>
                    <a:pt x="58632" y="921420"/>
                  </a:lnTo>
                  <a:lnTo>
                    <a:pt x="70103" y="919734"/>
                  </a:lnTo>
                  <a:lnTo>
                    <a:pt x="77723" y="918972"/>
                  </a:lnTo>
                  <a:lnTo>
                    <a:pt x="84581" y="917447"/>
                  </a:lnTo>
                  <a:lnTo>
                    <a:pt x="91476" y="915866"/>
                  </a:lnTo>
                  <a:lnTo>
                    <a:pt x="97255" y="914390"/>
                  </a:lnTo>
                  <a:lnTo>
                    <a:pt x="102869" y="912306"/>
                  </a:lnTo>
                  <a:lnTo>
                    <a:pt x="102869" y="901446"/>
                  </a:lnTo>
                  <a:lnTo>
                    <a:pt x="103250" y="901065"/>
                  </a:lnTo>
                  <a:lnTo>
                    <a:pt x="103293" y="900938"/>
                  </a:lnTo>
                  <a:close/>
                </a:path>
                <a:path w="220979" h="924560">
                  <a:moveTo>
                    <a:pt x="103631" y="23621"/>
                  </a:moveTo>
                  <a:lnTo>
                    <a:pt x="102869" y="22859"/>
                  </a:lnTo>
                  <a:lnTo>
                    <a:pt x="103060" y="23240"/>
                  </a:lnTo>
                  <a:lnTo>
                    <a:pt x="103631" y="23621"/>
                  </a:lnTo>
                  <a:close/>
                </a:path>
                <a:path w="220979" h="924560">
                  <a:moveTo>
                    <a:pt x="103060" y="23240"/>
                  </a:moveTo>
                  <a:lnTo>
                    <a:pt x="102869" y="22859"/>
                  </a:lnTo>
                  <a:lnTo>
                    <a:pt x="102869" y="23113"/>
                  </a:lnTo>
                  <a:lnTo>
                    <a:pt x="103060" y="23240"/>
                  </a:lnTo>
                  <a:close/>
                </a:path>
                <a:path w="220979" h="924560">
                  <a:moveTo>
                    <a:pt x="103250" y="901065"/>
                  </a:moveTo>
                  <a:lnTo>
                    <a:pt x="102869" y="901446"/>
                  </a:lnTo>
                  <a:lnTo>
                    <a:pt x="102869" y="902208"/>
                  </a:lnTo>
                  <a:lnTo>
                    <a:pt x="103250" y="901065"/>
                  </a:lnTo>
                  <a:close/>
                </a:path>
                <a:path w="220979" h="924560">
                  <a:moveTo>
                    <a:pt x="104393" y="899922"/>
                  </a:moveTo>
                  <a:lnTo>
                    <a:pt x="103250" y="901065"/>
                  </a:lnTo>
                  <a:lnTo>
                    <a:pt x="102869" y="902208"/>
                  </a:lnTo>
                  <a:lnTo>
                    <a:pt x="104393" y="899922"/>
                  </a:lnTo>
                  <a:close/>
                </a:path>
                <a:path w="220979" h="924560">
                  <a:moveTo>
                    <a:pt x="205739" y="467106"/>
                  </a:moveTo>
                  <a:lnTo>
                    <a:pt x="204977" y="467106"/>
                  </a:lnTo>
                  <a:lnTo>
                    <a:pt x="182368" y="466021"/>
                  </a:lnTo>
                  <a:lnTo>
                    <a:pt x="156910" y="464110"/>
                  </a:lnTo>
                  <a:lnTo>
                    <a:pt x="144108" y="462146"/>
                  </a:lnTo>
                  <a:lnTo>
                    <a:pt x="134074" y="463665"/>
                  </a:lnTo>
                  <a:lnTo>
                    <a:pt x="111251" y="470154"/>
                  </a:lnTo>
                  <a:lnTo>
                    <a:pt x="108203" y="472440"/>
                  </a:lnTo>
                  <a:lnTo>
                    <a:pt x="107441" y="472440"/>
                  </a:lnTo>
                  <a:lnTo>
                    <a:pt x="107441" y="473202"/>
                  </a:lnTo>
                  <a:lnTo>
                    <a:pt x="106679" y="473202"/>
                  </a:lnTo>
                  <a:lnTo>
                    <a:pt x="105155" y="474726"/>
                  </a:lnTo>
                  <a:lnTo>
                    <a:pt x="105155" y="475488"/>
                  </a:lnTo>
                  <a:lnTo>
                    <a:pt x="104393" y="476250"/>
                  </a:lnTo>
                  <a:lnTo>
                    <a:pt x="104393" y="899922"/>
                  </a:lnTo>
                  <a:lnTo>
                    <a:pt x="102869" y="902208"/>
                  </a:lnTo>
                  <a:lnTo>
                    <a:pt x="102869" y="912306"/>
                  </a:lnTo>
                  <a:lnTo>
                    <a:pt x="108965" y="909066"/>
                  </a:lnTo>
                  <a:lnTo>
                    <a:pt x="112013" y="906018"/>
                  </a:lnTo>
                  <a:lnTo>
                    <a:pt x="112013" y="904494"/>
                  </a:lnTo>
                  <a:lnTo>
                    <a:pt x="112775" y="902969"/>
                  </a:lnTo>
                  <a:lnTo>
                    <a:pt x="112775" y="480822"/>
                  </a:lnTo>
                  <a:lnTo>
                    <a:pt x="113347" y="480441"/>
                  </a:lnTo>
                  <a:lnTo>
                    <a:pt x="113537" y="480059"/>
                  </a:lnTo>
                  <a:lnTo>
                    <a:pt x="113537" y="480314"/>
                  </a:lnTo>
                  <a:lnTo>
                    <a:pt x="115061" y="479298"/>
                  </a:lnTo>
                  <a:lnTo>
                    <a:pt x="134997" y="473247"/>
                  </a:lnTo>
                  <a:lnTo>
                    <a:pt x="159548" y="469730"/>
                  </a:lnTo>
                  <a:lnTo>
                    <a:pt x="184526" y="467948"/>
                  </a:lnTo>
                  <a:lnTo>
                    <a:pt x="205739" y="467106"/>
                  </a:lnTo>
                  <a:close/>
                </a:path>
                <a:path w="220979" h="924560">
                  <a:moveTo>
                    <a:pt x="104393" y="447294"/>
                  </a:moveTo>
                  <a:lnTo>
                    <a:pt x="104393" y="24383"/>
                  </a:lnTo>
                  <a:lnTo>
                    <a:pt x="103631" y="23621"/>
                  </a:lnTo>
                  <a:lnTo>
                    <a:pt x="103060" y="23240"/>
                  </a:lnTo>
                  <a:lnTo>
                    <a:pt x="103631" y="24383"/>
                  </a:lnTo>
                  <a:lnTo>
                    <a:pt x="103631" y="445770"/>
                  </a:lnTo>
                  <a:lnTo>
                    <a:pt x="104393" y="447294"/>
                  </a:lnTo>
                  <a:close/>
                </a:path>
                <a:path w="220979" h="924560">
                  <a:moveTo>
                    <a:pt x="103631" y="900684"/>
                  </a:moveTo>
                  <a:lnTo>
                    <a:pt x="103293" y="900938"/>
                  </a:lnTo>
                  <a:lnTo>
                    <a:pt x="103250" y="901065"/>
                  </a:lnTo>
                  <a:lnTo>
                    <a:pt x="103631" y="900684"/>
                  </a:lnTo>
                  <a:close/>
                </a:path>
                <a:path w="220979" h="924560">
                  <a:moveTo>
                    <a:pt x="104393" y="899922"/>
                  </a:moveTo>
                  <a:lnTo>
                    <a:pt x="104393" y="477012"/>
                  </a:lnTo>
                  <a:lnTo>
                    <a:pt x="103631" y="478536"/>
                  </a:lnTo>
                  <a:lnTo>
                    <a:pt x="103631" y="899922"/>
                  </a:lnTo>
                  <a:lnTo>
                    <a:pt x="103293" y="900938"/>
                  </a:lnTo>
                  <a:lnTo>
                    <a:pt x="103631" y="900684"/>
                  </a:lnTo>
                  <a:lnTo>
                    <a:pt x="104393" y="899922"/>
                  </a:lnTo>
                  <a:close/>
                </a:path>
                <a:path w="220979" h="924560">
                  <a:moveTo>
                    <a:pt x="114299" y="444245"/>
                  </a:moveTo>
                  <a:lnTo>
                    <a:pt x="112775" y="442722"/>
                  </a:lnTo>
                  <a:lnTo>
                    <a:pt x="113080" y="443636"/>
                  </a:lnTo>
                  <a:lnTo>
                    <a:pt x="114299" y="444245"/>
                  </a:lnTo>
                  <a:close/>
                </a:path>
                <a:path w="220979" h="924560">
                  <a:moveTo>
                    <a:pt x="113080" y="443636"/>
                  </a:moveTo>
                  <a:lnTo>
                    <a:pt x="112775" y="442722"/>
                  </a:lnTo>
                  <a:lnTo>
                    <a:pt x="112775" y="443484"/>
                  </a:lnTo>
                  <a:lnTo>
                    <a:pt x="113080" y="443636"/>
                  </a:lnTo>
                  <a:close/>
                </a:path>
                <a:path w="220979" h="924560">
                  <a:moveTo>
                    <a:pt x="113283" y="480567"/>
                  </a:moveTo>
                  <a:lnTo>
                    <a:pt x="112775" y="480822"/>
                  </a:lnTo>
                  <a:lnTo>
                    <a:pt x="112775" y="481584"/>
                  </a:lnTo>
                  <a:lnTo>
                    <a:pt x="113283" y="480567"/>
                  </a:lnTo>
                  <a:close/>
                </a:path>
                <a:path w="220979" h="924560">
                  <a:moveTo>
                    <a:pt x="114299" y="480059"/>
                  </a:moveTo>
                  <a:lnTo>
                    <a:pt x="113283" y="480567"/>
                  </a:lnTo>
                  <a:lnTo>
                    <a:pt x="112775" y="481584"/>
                  </a:lnTo>
                  <a:lnTo>
                    <a:pt x="114299" y="480059"/>
                  </a:lnTo>
                  <a:close/>
                </a:path>
                <a:path w="220979" h="924560">
                  <a:moveTo>
                    <a:pt x="205739" y="457200"/>
                  </a:moveTo>
                  <a:lnTo>
                    <a:pt x="160191" y="454637"/>
                  </a:lnTo>
                  <a:lnTo>
                    <a:pt x="115823" y="445770"/>
                  </a:lnTo>
                  <a:lnTo>
                    <a:pt x="113114" y="443738"/>
                  </a:lnTo>
                  <a:lnTo>
                    <a:pt x="113537" y="445008"/>
                  </a:lnTo>
                  <a:lnTo>
                    <a:pt x="113537" y="454370"/>
                  </a:lnTo>
                  <a:lnTo>
                    <a:pt x="131863" y="460267"/>
                  </a:lnTo>
                  <a:lnTo>
                    <a:pt x="144108" y="462146"/>
                  </a:lnTo>
                  <a:lnTo>
                    <a:pt x="157529" y="460114"/>
                  </a:lnTo>
                  <a:lnTo>
                    <a:pt x="181276" y="458345"/>
                  </a:lnTo>
                  <a:lnTo>
                    <a:pt x="204977" y="457200"/>
                  </a:lnTo>
                  <a:lnTo>
                    <a:pt x="205739" y="457200"/>
                  </a:lnTo>
                  <a:close/>
                </a:path>
                <a:path w="220979" h="924560">
                  <a:moveTo>
                    <a:pt x="113537" y="480314"/>
                  </a:moveTo>
                  <a:lnTo>
                    <a:pt x="113537" y="480059"/>
                  </a:lnTo>
                  <a:lnTo>
                    <a:pt x="113347" y="480441"/>
                  </a:lnTo>
                  <a:lnTo>
                    <a:pt x="113537" y="480314"/>
                  </a:lnTo>
                  <a:close/>
                </a:path>
                <a:path w="220979" h="924560">
                  <a:moveTo>
                    <a:pt x="220979" y="464820"/>
                  </a:moveTo>
                  <a:lnTo>
                    <a:pt x="220979" y="459486"/>
                  </a:lnTo>
                  <a:lnTo>
                    <a:pt x="218693" y="457200"/>
                  </a:lnTo>
                  <a:lnTo>
                    <a:pt x="204977" y="457200"/>
                  </a:lnTo>
                  <a:lnTo>
                    <a:pt x="181276" y="458345"/>
                  </a:lnTo>
                  <a:lnTo>
                    <a:pt x="157529" y="460114"/>
                  </a:lnTo>
                  <a:lnTo>
                    <a:pt x="144108" y="462146"/>
                  </a:lnTo>
                  <a:lnTo>
                    <a:pt x="156910" y="464110"/>
                  </a:lnTo>
                  <a:lnTo>
                    <a:pt x="182368" y="466021"/>
                  </a:lnTo>
                  <a:lnTo>
                    <a:pt x="204977" y="467106"/>
                  </a:lnTo>
                  <a:lnTo>
                    <a:pt x="218693" y="467106"/>
                  </a:lnTo>
                  <a:lnTo>
                    <a:pt x="220979" y="46482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22596" y="2834080"/>
            <a:ext cx="1230757" cy="23338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65509" y="3682277"/>
            <a:ext cx="212094" cy="23305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71589" y="3590544"/>
            <a:ext cx="732281" cy="36271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11999" y="4704588"/>
            <a:ext cx="1654301" cy="39928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01484" y="4824799"/>
            <a:ext cx="299694" cy="233402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895483" y="3631184"/>
            <a:ext cx="8270240" cy="23031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99005" algn="l"/>
                <a:tab pos="6716395" algn="l"/>
              </a:tabLst>
            </a:pPr>
            <a:r>
              <a:rPr dirty="0" sz="1600" spc="-5">
                <a:latin typeface="Calibri"/>
                <a:cs typeface="Calibri"/>
              </a:rPr>
              <a:t>La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rueda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tiene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un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radio	</a:t>
            </a:r>
            <a:r>
              <a:rPr dirty="0" sz="1600">
                <a:latin typeface="Calibri"/>
                <a:cs typeface="Calibri"/>
              </a:rPr>
              <a:t>,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y </a:t>
            </a:r>
            <a:r>
              <a:rPr dirty="0" sz="1600" spc="-5">
                <a:latin typeface="Calibri"/>
                <a:cs typeface="Calibri"/>
              </a:rPr>
              <a:t>la longitud de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 suspensión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indica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como	</a:t>
            </a:r>
            <a:r>
              <a:rPr dirty="0" sz="1600"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dirty="0" sz="1600" spc="-5">
                <a:latin typeface="Calibri"/>
                <a:cs typeface="Calibri"/>
              </a:rPr>
              <a:t>Como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es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25">
                <a:latin typeface="Calibri"/>
                <a:cs typeface="Calibri"/>
              </a:rPr>
              <a:t>esperar,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el </a:t>
            </a:r>
            <a:r>
              <a:rPr dirty="0" sz="1600" spc="-10">
                <a:latin typeface="Calibri"/>
                <a:cs typeface="Calibri"/>
              </a:rPr>
              <a:t>propósito</a:t>
            </a:r>
            <a:r>
              <a:rPr dirty="0" sz="1600" spc="2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 suspensión</a:t>
            </a:r>
            <a:r>
              <a:rPr dirty="0" sz="1600">
                <a:latin typeface="Calibri"/>
                <a:cs typeface="Calibri"/>
              </a:rPr>
              <a:t> es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proporcionar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al</a:t>
            </a:r>
            <a:r>
              <a:rPr dirty="0" sz="1600" spc="-5">
                <a:latin typeface="Calibri"/>
                <a:cs typeface="Calibri"/>
              </a:rPr>
              <a:t> coche una circulación</a:t>
            </a:r>
            <a:r>
              <a:rPr dirty="0" sz="1600" spc="-10">
                <a:latin typeface="Calibri"/>
                <a:cs typeface="Calibri"/>
              </a:rPr>
              <a:t> suave.</a:t>
            </a:r>
            <a:endParaRPr sz="1600">
              <a:latin typeface="Calibri"/>
              <a:cs typeface="Calibri"/>
            </a:endParaRPr>
          </a:p>
          <a:p>
            <a:pPr marL="1721485" marR="25400" indent="-1657985">
              <a:lnSpc>
                <a:spcPct val="134400"/>
              </a:lnSpc>
              <a:spcBef>
                <a:spcPts val="955"/>
              </a:spcBef>
              <a:tabLst>
                <a:tab pos="6257925" algn="l"/>
              </a:tabLst>
            </a:pPr>
            <a:r>
              <a:rPr dirty="0" sz="1600" spc="-10">
                <a:latin typeface="Calibri"/>
                <a:cs typeface="Calibri"/>
              </a:rPr>
              <a:t>Por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ello,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si</a:t>
            </a:r>
            <a:r>
              <a:rPr dirty="0" sz="1600">
                <a:latin typeface="Calibri"/>
                <a:cs typeface="Calibri"/>
              </a:rPr>
              <a:t> el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sistema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suspensión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funciona </a:t>
            </a:r>
            <a:r>
              <a:rPr dirty="0" sz="1600" spc="-10">
                <a:latin typeface="Calibri"/>
                <a:cs typeface="Calibri"/>
              </a:rPr>
              <a:t>adecuadamente, </a:t>
            </a:r>
            <a:r>
              <a:rPr dirty="0" sz="1600" spc="-5">
                <a:latin typeface="Calibri"/>
                <a:cs typeface="Calibri"/>
              </a:rPr>
              <a:t>las variaciones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 </a:t>
            </a:r>
            <a:r>
              <a:rPr dirty="0" sz="1600" spc="-10">
                <a:latin typeface="Calibri"/>
                <a:cs typeface="Calibri"/>
              </a:rPr>
              <a:t>altura</a:t>
            </a:r>
            <a:r>
              <a:rPr dirty="0" sz="1600" spc="-5">
                <a:latin typeface="Calibri"/>
                <a:cs typeface="Calibri"/>
              </a:rPr>
              <a:t> del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coche </a:t>
            </a:r>
            <a:r>
              <a:rPr dirty="0" sz="1600" spc="-34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deberán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ser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mucho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más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pequeñas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que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 amplitud	del camino.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50">
              <a:latin typeface="Calibri"/>
              <a:cs typeface="Calibri"/>
            </a:endParaRPr>
          </a:p>
          <a:p>
            <a:pPr marL="79375" marR="5080" indent="-635">
              <a:lnSpc>
                <a:spcPct val="134400"/>
              </a:lnSpc>
            </a:pPr>
            <a:r>
              <a:rPr dirty="0" sz="1600" spc="-5">
                <a:latin typeface="Calibri"/>
                <a:cs typeface="Calibri"/>
              </a:rPr>
              <a:t>El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sensor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mide </a:t>
            </a:r>
            <a:r>
              <a:rPr dirty="0" sz="1600">
                <a:latin typeface="Calibri"/>
                <a:cs typeface="Calibri"/>
              </a:rPr>
              <a:t>en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todo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momento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 </a:t>
            </a:r>
            <a:r>
              <a:rPr dirty="0" sz="1600" spc="-10">
                <a:latin typeface="Calibri"/>
                <a:cs typeface="Calibri"/>
              </a:rPr>
              <a:t>altura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del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coche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manera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que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puede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ver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si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 suspensión </a:t>
            </a:r>
            <a:r>
              <a:rPr dirty="0" sz="1600" spc="-15">
                <a:latin typeface="Calibri"/>
                <a:cs typeface="Calibri"/>
              </a:rPr>
              <a:t>está </a:t>
            </a:r>
            <a:r>
              <a:rPr dirty="0" sz="1600" spc="-34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funcionando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adecuadamente.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71059" y="1458721"/>
            <a:ext cx="1304925" cy="11753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42290" marR="5080" indent="-9525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Calibri"/>
                <a:cs typeface="Calibri"/>
              </a:rPr>
              <a:t>longitud</a:t>
            </a:r>
            <a:r>
              <a:rPr dirty="0" sz="1200" spc="-5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de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la </a:t>
            </a:r>
            <a:r>
              <a:rPr dirty="0" sz="1200" spc="-254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suspensión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>
              <a:latin typeface="Calibri"/>
              <a:cs typeface="Calibri"/>
            </a:endParaRPr>
          </a:p>
          <a:p>
            <a:pPr marL="12700" marR="40005" indent="257810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latin typeface="Calibri"/>
                <a:cs typeface="Calibri"/>
              </a:rPr>
              <a:t>altura de </a:t>
            </a:r>
            <a:r>
              <a:rPr dirty="0" sz="1200">
                <a:latin typeface="Calibri"/>
                <a:cs typeface="Calibri"/>
              </a:rPr>
              <a:t>la 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c</a:t>
            </a:r>
            <a:r>
              <a:rPr dirty="0" sz="1200">
                <a:latin typeface="Calibri"/>
                <a:cs typeface="Calibri"/>
              </a:rPr>
              <a:t>ar</a:t>
            </a:r>
            <a:r>
              <a:rPr dirty="0" sz="1200" spc="-20">
                <a:latin typeface="Calibri"/>
                <a:cs typeface="Calibri"/>
              </a:rPr>
              <a:t>r</a:t>
            </a:r>
            <a:r>
              <a:rPr dirty="0" sz="1200" spc="-5">
                <a:latin typeface="Calibri"/>
                <a:cs typeface="Calibri"/>
              </a:rPr>
              <a:t>e</a:t>
            </a:r>
            <a:r>
              <a:rPr dirty="0" sz="1200" spc="-15">
                <a:latin typeface="Calibri"/>
                <a:cs typeface="Calibri"/>
              </a:rPr>
              <a:t>t</a:t>
            </a:r>
            <a:r>
              <a:rPr dirty="0" sz="1200">
                <a:latin typeface="Calibri"/>
                <a:cs typeface="Calibri"/>
              </a:rPr>
              <a:t>e</a:t>
            </a:r>
            <a:r>
              <a:rPr dirty="0" sz="1200" spc="-25">
                <a:latin typeface="Calibri"/>
                <a:cs typeface="Calibri"/>
              </a:rPr>
              <a:t>r</a:t>
            </a:r>
            <a:r>
              <a:rPr dirty="0" sz="1200">
                <a:latin typeface="Calibri"/>
                <a:cs typeface="Calibri"/>
              </a:rPr>
              <a:t>a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ped</a:t>
            </a:r>
            <a:r>
              <a:rPr dirty="0" sz="1200" spc="-25">
                <a:latin typeface="Calibri"/>
                <a:cs typeface="Calibri"/>
              </a:rPr>
              <a:t>r</a:t>
            </a:r>
            <a:r>
              <a:rPr dirty="0" sz="1200">
                <a:latin typeface="Calibri"/>
                <a:cs typeface="Calibri"/>
              </a:rPr>
              <a:t>e</a:t>
            </a:r>
            <a:r>
              <a:rPr dirty="0" sz="1200" spc="-15">
                <a:latin typeface="Calibri"/>
                <a:cs typeface="Calibri"/>
              </a:rPr>
              <a:t>g</a:t>
            </a:r>
            <a:r>
              <a:rPr dirty="0" sz="1200" spc="-5">
                <a:latin typeface="Calibri"/>
                <a:cs typeface="Calibri"/>
              </a:rPr>
              <a:t>osa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226955" y="1152905"/>
            <a:ext cx="5183505" cy="1377950"/>
            <a:chOff x="3226955" y="1152905"/>
            <a:chExt cx="5183505" cy="1377950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44598" y="1516716"/>
              <a:ext cx="665710" cy="23320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923929" y="1152905"/>
              <a:ext cx="293370" cy="1377950"/>
            </a:xfrm>
            <a:custGeom>
              <a:avLst/>
              <a:gdLst/>
              <a:ahLst/>
              <a:cxnLst/>
              <a:rect l="l" t="t" r="r" b="b"/>
              <a:pathLst>
                <a:path w="293370" h="1377950">
                  <a:moveTo>
                    <a:pt x="91213" y="688752"/>
                  </a:moveTo>
                  <a:lnTo>
                    <a:pt x="85982" y="687895"/>
                  </a:lnTo>
                  <a:lnTo>
                    <a:pt x="49182" y="685121"/>
                  </a:lnTo>
                  <a:lnTo>
                    <a:pt x="19812" y="684276"/>
                  </a:lnTo>
                  <a:lnTo>
                    <a:pt x="2286" y="684276"/>
                  </a:lnTo>
                  <a:lnTo>
                    <a:pt x="0" y="685800"/>
                  </a:lnTo>
                  <a:lnTo>
                    <a:pt x="0" y="691134"/>
                  </a:lnTo>
                  <a:lnTo>
                    <a:pt x="2286" y="693420"/>
                  </a:lnTo>
                  <a:lnTo>
                    <a:pt x="19812" y="693420"/>
                  </a:lnTo>
                  <a:lnTo>
                    <a:pt x="34290" y="692658"/>
                  </a:lnTo>
                  <a:lnTo>
                    <a:pt x="53815" y="692185"/>
                  </a:lnTo>
                  <a:lnTo>
                    <a:pt x="75690" y="690633"/>
                  </a:lnTo>
                  <a:lnTo>
                    <a:pt x="91213" y="688752"/>
                  </a:lnTo>
                  <a:close/>
                </a:path>
                <a:path w="293370" h="1377950">
                  <a:moveTo>
                    <a:pt x="293370" y="9144"/>
                  </a:moveTo>
                  <a:lnTo>
                    <a:pt x="292608" y="0"/>
                  </a:lnTo>
                  <a:lnTo>
                    <a:pt x="278130" y="0"/>
                  </a:lnTo>
                  <a:lnTo>
                    <a:pt x="211640" y="3786"/>
                  </a:lnTo>
                  <a:lnTo>
                    <a:pt x="148590" y="20574"/>
                  </a:lnTo>
                  <a:lnTo>
                    <a:pt x="147066" y="21336"/>
                  </a:lnTo>
                  <a:lnTo>
                    <a:pt x="147066" y="22098"/>
                  </a:lnTo>
                  <a:lnTo>
                    <a:pt x="145542" y="23622"/>
                  </a:lnTo>
                  <a:lnTo>
                    <a:pt x="145542" y="24384"/>
                  </a:lnTo>
                  <a:lnTo>
                    <a:pt x="144780" y="25146"/>
                  </a:lnTo>
                  <a:lnTo>
                    <a:pt x="144780" y="663702"/>
                  </a:lnTo>
                  <a:lnTo>
                    <a:pt x="82657" y="680123"/>
                  </a:lnTo>
                  <a:lnTo>
                    <a:pt x="19812" y="683514"/>
                  </a:lnTo>
                  <a:lnTo>
                    <a:pt x="5334" y="684237"/>
                  </a:lnTo>
                  <a:lnTo>
                    <a:pt x="19812" y="684276"/>
                  </a:lnTo>
                  <a:lnTo>
                    <a:pt x="49182" y="685121"/>
                  </a:lnTo>
                  <a:lnTo>
                    <a:pt x="85982" y="687895"/>
                  </a:lnTo>
                  <a:lnTo>
                    <a:pt x="91213" y="688752"/>
                  </a:lnTo>
                  <a:lnTo>
                    <a:pt x="97438" y="687998"/>
                  </a:lnTo>
                  <a:lnTo>
                    <a:pt x="116586" y="684276"/>
                  </a:lnTo>
                  <a:lnTo>
                    <a:pt x="125730" y="682752"/>
                  </a:lnTo>
                  <a:lnTo>
                    <a:pt x="129540" y="681990"/>
                  </a:lnTo>
                  <a:lnTo>
                    <a:pt x="135686" y="679551"/>
                  </a:lnTo>
                  <a:lnTo>
                    <a:pt x="140665" y="677976"/>
                  </a:lnTo>
                  <a:lnTo>
                    <a:pt x="147066" y="675132"/>
                  </a:lnTo>
                  <a:lnTo>
                    <a:pt x="148590" y="673608"/>
                  </a:lnTo>
                  <a:lnTo>
                    <a:pt x="150876" y="672084"/>
                  </a:lnTo>
                  <a:lnTo>
                    <a:pt x="150876" y="671322"/>
                  </a:lnTo>
                  <a:lnTo>
                    <a:pt x="152400" y="669798"/>
                  </a:lnTo>
                  <a:lnTo>
                    <a:pt x="152400" y="669036"/>
                  </a:lnTo>
                  <a:lnTo>
                    <a:pt x="153162" y="668274"/>
                  </a:lnTo>
                  <a:lnTo>
                    <a:pt x="153162" y="29718"/>
                  </a:lnTo>
                  <a:lnTo>
                    <a:pt x="153924" y="28194"/>
                  </a:lnTo>
                  <a:lnTo>
                    <a:pt x="154686" y="27432"/>
                  </a:lnTo>
                  <a:lnTo>
                    <a:pt x="154686" y="27813"/>
                  </a:lnTo>
                  <a:lnTo>
                    <a:pt x="155448" y="27432"/>
                  </a:lnTo>
                  <a:lnTo>
                    <a:pt x="182880" y="18288"/>
                  </a:lnTo>
                  <a:lnTo>
                    <a:pt x="192024" y="16002"/>
                  </a:lnTo>
                  <a:lnTo>
                    <a:pt x="210046" y="13756"/>
                  </a:lnTo>
                  <a:lnTo>
                    <a:pt x="228133" y="12096"/>
                  </a:lnTo>
                  <a:lnTo>
                    <a:pt x="246262" y="10865"/>
                  </a:lnTo>
                  <a:lnTo>
                    <a:pt x="264414" y="9906"/>
                  </a:lnTo>
                  <a:lnTo>
                    <a:pt x="278130" y="9144"/>
                  </a:lnTo>
                  <a:lnTo>
                    <a:pt x="293370" y="9144"/>
                  </a:lnTo>
                  <a:close/>
                </a:path>
                <a:path w="293370" h="1377950">
                  <a:moveTo>
                    <a:pt x="293370" y="1367790"/>
                  </a:moveTo>
                  <a:lnTo>
                    <a:pt x="278130" y="1367790"/>
                  </a:lnTo>
                  <a:lnTo>
                    <a:pt x="251226" y="1366930"/>
                  </a:lnTo>
                  <a:lnTo>
                    <a:pt x="214893" y="1364194"/>
                  </a:lnTo>
                  <a:lnTo>
                    <a:pt x="179317" y="1358683"/>
                  </a:lnTo>
                  <a:lnTo>
                    <a:pt x="154686" y="1349502"/>
                  </a:lnTo>
                  <a:lnTo>
                    <a:pt x="153924" y="1348740"/>
                  </a:lnTo>
                  <a:lnTo>
                    <a:pt x="153924" y="1349502"/>
                  </a:lnTo>
                  <a:lnTo>
                    <a:pt x="153162" y="1347978"/>
                  </a:lnTo>
                  <a:lnTo>
                    <a:pt x="153162" y="709422"/>
                  </a:lnTo>
                  <a:lnTo>
                    <a:pt x="152400" y="707898"/>
                  </a:lnTo>
                  <a:lnTo>
                    <a:pt x="152400" y="707136"/>
                  </a:lnTo>
                  <a:lnTo>
                    <a:pt x="150876" y="706374"/>
                  </a:lnTo>
                  <a:lnTo>
                    <a:pt x="150876" y="705612"/>
                  </a:lnTo>
                  <a:lnTo>
                    <a:pt x="149352" y="704088"/>
                  </a:lnTo>
                  <a:lnTo>
                    <a:pt x="122081" y="693812"/>
                  </a:lnTo>
                  <a:lnTo>
                    <a:pt x="91213" y="688752"/>
                  </a:lnTo>
                  <a:lnTo>
                    <a:pt x="75690" y="690633"/>
                  </a:lnTo>
                  <a:lnTo>
                    <a:pt x="53815" y="692185"/>
                  </a:lnTo>
                  <a:lnTo>
                    <a:pt x="34290" y="692658"/>
                  </a:lnTo>
                  <a:lnTo>
                    <a:pt x="19812" y="693420"/>
                  </a:lnTo>
                  <a:lnTo>
                    <a:pt x="33528" y="694182"/>
                  </a:lnTo>
                  <a:lnTo>
                    <a:pt x="53815" y="694938"/>
                  </a:lnTo>
                  <a:lnTo>
                    <a:pt x="74409" y="696420"/>
                  </a:lnTo>
                  <a:lnTo>
                    <a:pt x="95260" y="698711"/>
                  </a:lnTo>
                  <a:lnTo>
                    <a:pt x="115062" y="701802"/>
                  </a:lnTo>
                  <a:lnTo>
                    <a:pt x="123444" y="704088"/>
                  </a:lnTo>
                  <a:lnTo>
                    <a:pt x="126492" y="704850"/>
                  </a:lnTo>
                  <a:lnTo>
                    <a:pt x="129832" y="705205"/>
                  </a:lnTo>
                  <a:lnTo>
                    <a:pt x="137731" y="708761"/>
                  </a:lnTo>
                  <a:lnTo>
                    <a:pt x="141732" y="710184"/>
                  </a:lnTo>
                  <a:lnTo>
                    <a:pt x="142494" y="711708"/>
                  </a:lnTo>
                  <a:lnTo>
                    <a:pt x="143256" y="712089"/>
                  </a:lnTo>
                  <a:lnTo>
                    <a:pt x="143256" y="711708"/>
                  </a:lnTo>
                  <a:lnTo>
                    <a:pt x="144780" y="713232"/>
                  </a:lnTo>
                  <a:lnTo>
                    <a:pt x="144780" y="1351788"/>
                  </a:lnTo>
                  <a:lnTo>
                    <a:pt x="145542" y="1353312"/>
                  </a:lnTo>
                  <a:lnTo>
                    <a:pt x="145542" y="1354074"/>
                  </a:lnTo>
                  <a:lnTo>
                    <a:pt x="211936" y="1373309"/>
                  </a:lnTo>
                  <a:lnTo>
                    <a:pt x="278130" y="1377696"/>
                  </a:lnTo>
                  <a:lnTo>
                    <a:pt x="292608" y="1377696"/>
                  </a:lnTo>
                  <a:lnTo>
                    <a:pt x="293370" y="1367790"/>
                  </a:lnTo>
                  <a:close/>
                </a:path>
                <a:path w="293370" h="1377950">
                  <a:moveTo>
                    <a:pt x="144780" y="663702"/>
                  </a:moveTo>
                  <a:lnTo>
                    <a:pt x="144780" y="26670"/>
                  </a:lnTo>
                  <a:lnTo>
                    <a:pt x="144018" y="28194"/>
                  </a:lnTo>
                  <a:lnTo>
                    <a:pt x="144018" y="664464"/>
                  </a:lnTo>
                  <a:lnTo>
                    <a:pt x="143256" y="665226"/>
                  </a:lnTo>
                  <a:lnTo>
                    <a:pt x="144018" y="665226"/>
                  </a:lnTo>
                  <a:lnTo>
                    <a:pt x="144780" y="663702"/>
                  </a:lnTo>
                  <a:close/>
                </a:path>
                <a:path w="293370" h="1377950">
                  <a:moveTo>
                    <a:pt x="144018" y="712470"/>
                  </a:moveTo>
                  <a:lnTo>
                    <a:pt x="143256" y="711708"/>
                  </a:lnTo>
                  <a:lnTo>
                    <a:pt x="143510" y="712216"/>
                  </a:lnTo>
                  <a:lnTo>
                    <a:pt x="144018" y="712470"/>
                  </a:lnTo>
                  <a:close/>
                </a:path>
                <a:path w="293370" h="1377950">
                  <a:moveTo>
                    <a:pt x="143510" y="712216"/>
                  </a:moveTo>
                  <a:lnTo>
                    <a:pt x="143256" y="711708"/>
                  </a:lnTo>
                  <a:lnTo>
                    <a:pt x="143256" y="712089"/>
                  </a:lnTo>
                  <a:lnTo>
                    <a:pt x="143510" y="712216"/>
                  </a:lnTo>
                  <a:close/>
                </a:path>
                <a:path w="293370" h="1377950">
                  <a:moveTo>
                    <a:pt x="144780" y="1351026"/>
                  </a:moveTo>
                  <a:lnTo>
                    <a:pt x="144780" y="713232"/>
                  </a:lnTo>
                  <a:lnTo>
                    <a:pt x="144018" y="712470"/>
                  </a:lnTo>
                  <a:lnTo>
                    <a:pt x="143510" y="712216"/>
                  </a:lnTo>
                  <a:lnTo>
                    <a:pt x="144018" y="713232"/>
                  </a:lnTo>
                  <a:lnTo>
                    <a:pt x="144018" y="1349502"/>
                  </a:lnTo>
                  <a:lnTo>
                    <a:pt x="144780" y="1351026"/>
                  </a:lnTo>
                  <a:close/>
                </a:path>
                <a:path w="293370" h="1377950">
                  <a:moveTo>
                    <a:pt x="154432" y="27940"/>
                  </a:moveTo>
                  <a:lnTo>
                    <a:pt x="153924" y="28194"/>
                  </a:lnTo>
                  <a:lnTo>
                    <a:pt x="153162" y="29718"/>
                  </a:lnTo>
                  <a:lnTo>
                    <a:pt x="153162" y="666750"/>
                  </a:lnTo>
                  <a:lnTo>
                    <a:pt x="153924" y="665226"/>
                  </a:lnTo>
                  <a:lnTo>
                    <a:pt x="153924" y="28956"/>
                  </a:lnTo>
                  <a:lnTo>
                    <a:pt x="154432" y="27940"/>
                  </a:lnTo>
                  <a:close/>
                </a:path>
                <a:path w="293370" h="1377950">
                  <a:moveTo>
                    <a:pt x="153924" y="1349502"/>
                  </a:moveTo>
                  <a:lnTo>
                    <a:pt x="153924" y="711708"/>
                  </a:lnTo>
                  <a:lnTo>
                    <a:pt x="153162" y="710946"/>
                  </a:lnTo>
                  <a:lnTo>
                    <a:pt x="153162" y="1347978"/>
                  </a:lnTo>
                  <a:lnTo>
                    <a:pt x="153924" y="1349502"/>
                  </a:lnTo>
                  <a:close/>
                </a:path>
                <a:path w="293370" h="1377950">
                  <a:moveTo>
                    <a:pt x="154686" y="27432"/>
                  </a:moveTo>
                  <a:lnTo>
                    <a:pt x="153924" y="28194"/>
                  </a:lnTo>
                  <a:lnTo>
                    <a:pt x="154432" y="27940"/>
                  </a:lnTo>
                  <a:lnTo>
                    <a:pt x="154686" y="27432"/>
                  </a:lnTo>
                  <a:close/>
                </a:path>
                <a:path w="293370" h="1377950">
                  <a:moveTo>
                    <a:pt x="154686" y="27813"/>
                  </a:moveTo>
                  <a:lnTo>
                    <a:pt x="154686" y="27432"/>
                  </a:lnTo>
                  <a:lnTo>
                    <a:pt x="154432" y="27940"/>
                  </a:lnTo>
                  <a:lnTo>
                    <a:pt x="154686" y="27813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26955" y="1591055"/>
              <a:ext cx="1655064" cy="40005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522097" y="1327658"/>
            <a:ext cx="101091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Calibri"/>
                <a:cs typeface="Calibri"/>
              </a:rPr>
              <a:t>altura</a:t>
            </a:r>
            <a:r>
              <a:rPr dirty="0" sz="1200" spc="-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del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coche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105" y="468122"/>
            <a:ext cx="430276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Calibri"/>
                <a:cs typeface="Calibri"/>
              </a:rPr>
              <a:t>Dibujando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con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más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detalle </a:t>
            </a:r>
            <a:r>
              <a:rPr dirty="0" sz="1600">
                <a:latin typeface="Calibri"/>
                <a:cs typeface="Calibri"/>
              </a:rPr>
              <a:t>el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sistema </a:t>
            </a:r>
            <a:r>
              <a:rPr dirty="0" sz="1600" spc="-5">
                <a:latin typeface="Calibri"/>
                <a:cs typeface="Calibri"/>
              </a:rPr>
              <a:t>de suspensión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849759" y="465181"/>
            <a:ext cx="3874135" cy="2947670"/>
            <a:chOff x="5849759" y="465181"/>
            <a:chExt cx="3874135" cy="29476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81956" y="465181"/>
              <a:ext cx="3441668" cy="29473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849759" y="1972817"/>
              <a:ext cx="485140" cy="692150"/>
            </a:xfrm>
            <a:custGeom>
              <a:avLst/>
              <a:gdLst/>
              <a:ahLst/>
              <a:cxnLst/>
              <a:rect l="l" t="t" r="r" b="b"/>
              <a:pathLst>
                <a:path w="485139" h="692150">
                  <a:moveTo>
                    <a:pt x="242315" y="174498"/>
                  </a:moveTo>
                  <a:lnTo>
                    <a:pt x="0" y="174498"/>
                  </a:lnTo>
                  <a:lnTo>
                    <a:pt x="0" y="518160"/>
                  </a:lnTo>
                  <a:lnTo>
                    <a:pt x="1524" y="518160"/>
                  </a:lnTo>
                  <a:lnTo>
                    <a:pt x="1524" y="177546"/>
                  </a:lnTo>
                  <a:lnTo>
                    <a:pt x="3048" y="176022"/>
                  </a:lnTo>
                  <a:lnTo>
                    <a:pt x="3047" y="177546"/>
                  </a:lnTo>
                  <a:lnTo>
                    <a:pt x="240792" y="177546"/>
                  </a:lnTo>
                  <a:lnTo>
                    <a:pt x="240792" y="176022"/>
                  </a:lnTo>
                  <a:lnTo>
                    <a:pt x="242315" y="174498"/>
                  </a:lnTo>
                  <a:close/>
                </a:path>
                <a:path w="485139" h="692150">
                  <a:moveTo>
                    <a:pt x="3048" y="177546"/>
                  </a:moveTo>
                  <a:lnTo>
                    <a:pt x="3048" y="176022"/>
                  </a:lnTo>
                  <a:lnTo>
                    <a:pt x="1524" y="177546"/>
                  </a:lnTo>
                  <a:lnTo>
                    <a:pt x="3048" y="177546"/>
                  </a:lnTo>
                  <a:close/>
                </a:path>
                <a:path w="485139" h="692150">
                  <a:moveTo>
                    <a:pt x="3048" y="515112"/>
                  </a:moveTo>
                  <a:lnTo>
                    <a:pt x="3048" y="177546"/>
                  </a:lnTo>
                  <a:lnTo>
                    <a:pt x="1524" y="177546"/>
                  </a:lnTo>
                  <a:lnTo>
                    <a:pt x="1524" y="515112"/>
                  </a:lnTo>
                  <a:lnTo>
                    <a:pt x="3048" y="515112"/>
                  </a:lnTo>
                  <a:close/>
                </a:path>
                <a:path w="485139" h="692150">
                  <a:moveTo>
                    <a:pt x="243840" y="681488"/>
                  </a:moveTo>
                  <a:lnTo>
                    <a:pt x="243840" y="515112"/>
                  </a:lnTo>
                  <a:lnTo>
                    <a:pt x="1524" y="515112"/>
                  </a:lnTo>
                  <a:lnTo>
                    <a:pt x="3048" y="516636"/>
                  </a:lnTo>
                  <a:lnTo>
                    <a:pt x="3048" y="518160"/>
                  </a:lnTo>
                  <a:lnTo>
                    <a:pt x="240792" y="518160"/>
                  </a:lnTo>
                  <a:lnTo>
                    <a:pt x="240792" y="516636"/>
                  </a:lnTo>
                  <a:lnTo>
                    <a:pt x="242315" y="518160"/>
                  </a:lnTo>
                  <a:lnTo>
                    <a:pt x="242316" y="683644"/>
                  </a:lnTo>
                  <a:lnTo>
                    <a:pt x="243840" y="681488"/>
                  </a:lnTo>
                  <a:close/>
                </a:path>
                <a:path w="485139" h="692150">
                  <a:moveTo>
                    <a:pt x="3048" y="518160"/>
                  </a:moveTo>
                  <a:lnTo>
                    <a:pt x="3048" y="516636"/>
                  </a:lnTo>
                  <a:lnTo>
                    <a:pt x="1524" y="515112"/>
                  </a:lnTo>
                  <a:lnTo>
                    <a:pt x="1524" y="518160"/>
                  </a:lnTo>
                  <a:lnTo>
                    <a:pt x="3048" y="518160"/>
                  </a:lnTo>
                  <a:close/>
                </a:path>
                <a:path w="485139" h="692150">
                  <a:moveTo>
                    <a:pt x="484631" y="345948"/>
                  </a:moveTo>
                  <a:lnTo>
                    <a:pt x="240792" y="0"/>
                  </a:lnTo>
                  <a:lnTo>
                    <a:pt x="240792" y="6096"/>
                  </a:lnTo>
                  <a:lnTo>
                    <a:pt x="243840" y="5334"/>
                  </a:lnTo>
                  <a:lnTo>
                    <a:pt x="243840" y="10407"/>
                  </a:lnTo>
                  <a:lnTo>
                    <a:pt x="481045" y="345948"/>
                  </a:lnTo>
                  <a:lnTo>
                    <a:pt x="481584" y="345186"/>
                  </a:lnTo>
                  <a:lnTo>
                    <a:pt x="481584" y="350272"/>
                  </a:lnTo>
                  <a:lnTo>
                    <a:pt x="484631" y="345948"/>
                  </a:lnTo>
                  <a:close/>
                </a:path>
                <a:path w="485139" h="692150">
                  <a:moveTo>
                    <a:pt x="243840" y="10407"/>
                  </a:moveTo>
                  <a:lnTo>
                    <a:pt x="243840" y="5334"/>
                  </a:lnTo>
                  <a:lnTo>
                    <a:pt x="240792" y="6096"/>
                  </a:lnTo>
                  <a:lnTo>
                    <a:pt x="243840" y="10407"/>
                  </a:lnTo>
                  <a:close/>
                </a:path>
                <a:path w="485139" h="692150">
                  <a:moveTo>
                    <a:pt x="243840" y="177546"/>
                  </a:moveTo>
                  <a:lnTo>
                    <a:pt x="243840" y="10407"/>
                  </a:lnTo>
                  <a:lnTo>
                    <a:pt x="240792" y="6096"/>
                  </a:lnTo>
                  <a:lnTo>
                    <a:pt x="240792" y="174498"/>
                  </a:lnTo>
                  <a:lnTo>
                    <a:pt x="242315" y="174498"/>
                  </a:lnTo>
                  <a:lnTo>
                    <a:pt x="242315" y="177546"/>
                  </a:lnTo>
                  <a:lnTo>
                    <a:pt x="243840" y="177546"/>
                  </a:lnTo>
                  <a:close/>
                </a:path>
                <a:path w="485139" h="692150">
                  <a:moveTo>
                    <a:pt x="242315" y="177546"/>
                  </a:moveTo>
                  <a:lnTo>
                    <a:pt x="242315" y="174498"/>
                  </a:lnTo>
                  <a:lnTo>
                    <a:pt x="240792" y="176022"/>
                  </a:lnTo>
                  <a:lnTo>
                    <a:pt x="240792" y="177546"/>
                  </a:lnTo>
                  <a:lnTo>
                    <a:pt x="242315" y="177546"/>
                  </a:lnTo>
                  <a:close/>
                </a:path>
                <a:path w="485139" h="692150">
                  <a:moveTo>
                    <a:pt x="242315" y="518160"/>
                  </a:moveTo>
                  <a:lnTo>
                    <a:pt x="240792" y="516636"/>
                  </a:lnTo>
                  <a:lnTo>
                    <a:pt x="240792" y="518160"/>
                  </a:lnTo>
                  <a:lnTo>
                    <a:pt x="242315" y="518160"/>
                  </a:lnTo>
                  <a:close/>
                </a:path>
                <a:path w="485139" h="692150">
                  <a:moveTo>
                    <a:pt x="242316" y="683644"/>
                  </a:moveTo>
                  <a:lnTo>
                    <a:pt x="242315" y="518160"/>
                  </a:lnTo>
                  <a:lnTo>
                    <a:pt x="240792" y="518160"/>
                  </a:lnTo>
                  <a:lnTo>
                    <a:pt x="240792" y="685800"/>
                  </a:lnTo>
                  <a:lnTo>
                    <a:pt x="242316" y="683644"/>
                  </a:lnTo>
                  <a:close/>
                </a:path>
                <a:path w="485139" h="692150">
                  <a:moveTo>
                    <a:pt x="481584" y="350272"/>
                  </a:moveTo>
                  <a:lnTo>
                    <a:pt x="481584" y="346710"/>
                  </a:lnTo>
                  <a:lnTo>
                    <a:pt x="481045" y="345948"/>
                  </a:lnTo>
                  <a:lnTo>
                    <a:pt x="240792" y="685800"/>
                  </a:lnTo>
                  <a:lnTo>
                    <a:pt x="243840" y="687324"/>
                  </a:lnTo>
                  <a:lnTo>
                    <a:pt x="243840" y="687571"/>
                  </a:lnTo>
                  <a:lnTo>
                    <a:pt x="481584" y="350272"/>
                  </a:lnTo>
                  <a:close/>
                </a:path>
                <a:path w="485139" h="692150">
                  <a:moveTo>
                    <a:pt x="243840" y="687571"/>
                  </a:moveTo>
                  <a:lnTo>
                    <a:pt x="243840" y="687324"/>
                  </a:lnTo>
                  <a:lnTo>
                    <a:pt x="240792" y="685800"/>
                  </a:lnTo>
                  <a:lnTo>
                    <a:pt x="240792" y="691896"/>
                  </a:lnTo>
                  <a:lnTo>
                    <a:pt x="243840" y="687571"/>
                  </a:lnTo>
                  <a:close/>
                </a:path>
                <a:path w="485139" h="692150">
                  <a:moveTo>
                    <a:pt x="481584" y="346710"/>
                  </a:moveTo>
                  <a:lnTo>
                    <a:pt x="481584" y="345186"/>
                  </a:lnTo>
                  <a:lnTo>
                    <a:pt x="481045" y="345948"/>
                  </a:lnTo>
                  <a:lnTo>
                    <a:pt x="481584" y="3467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7663" y="1105133"/>
            <a:ext cx="4688972" cy="216215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85267" y="4105655"/>
            <a:ext cx="237743" cy="29641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24791" y="4920799"/>
            <a:ext cx="233646" cy="19998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95497" y="3688334"/>
            <a:ext cx="8867140" cy="3322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145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latin typeface="Calibri"/>
                <a:cs typeface="Calibri"/>
              </a:rPr>
              <a:t>Por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conveniencia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representamos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el </a:t>
            </a:r>
            <a:r>
              <a:rPr dirty="0" sz="1600" spc="-10">
                <a:latin typeface="Calibri"/>
                <a:cs typeface="Calibri"/>
              </a:rPr>
              <a:t>sistema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suspensión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mediante</a:t>
            </a:r>
            <a:r>
              <a:rPr dirty="0" sz="1600" spc="-5">
                <a:latin typeface="Calibri"/>
                <a:cs typeface="Calibri"/>
              </a:rPr>
              <a:t> un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muelle </a:t>
            </a:r>
            <a:r>
              <a:rPr dirty="0" sz="1600">
                <a:latin typeface="Calibri"/>
                <a:cs typeface="Calibri"/>
              </a:rPr>
              <a:t>y </a:t>
            </a:r>
            <a:r>
              <a:rPr dirty="0" sz="1600" spc="-5">
                <a:latin typeface="Calibri"/>
                <a:cs typeface="Calibri"/>
              </a:rPr>
              <a:t>un </a:t>
            </a:r>
            <a:r>
              <a:rPr dirty="0" sz="1600" spc="-20">
                <a:latin typeface="Calibri"/>
                <a:cs typeface="Calibri"/>
              </a:rPr>
              <a:t>amortiguador.</a:t>
            </a:r>
            <a:endParaRPr sz="1600">
              <a:latin typeface="Calibri"/>
              <a:cs typeface="Calibri"/>
            </a:endParaRPr>
          </a:p>
          <a:p>
            <a:pPr marL="12700" marR="5080" indent="-635">
              <a:lnSpc>
                <a:spcPct val="150000"/>
              </a:lnSpc>
              <a:spcBef>
                <a:spcPts val="625"/>
              </a:spcBef>
              <a:tabLst>
                <a:tab pos="5827395" algn="l"/>
              </a:tabLst>
            </a:pPr>
            <a:r>
              <a:rPr dirty="0" sz="1600" spc="-5">
                <a:latin typeface="Calibri"/>
                <a:cs typeface="Calibri"/>
              </a:rPr>
              <a:t>La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rigidez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del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muelle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indica</a:t>
            </a:r>
            <a:r>
              <a:rPr dirty="0" sz="1600" spc="36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mediante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su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constante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elasticidad	</a:t>
            </a:r>
            <a:r>
              <a:rPr dirty="0" sz="1600">
                <a:latin typeface="Calibri"/>
                <a:cs typeface="Calibri"/>
              </a:rPr>
              <a:t>, </a:t>
            </a:r>
            <a:r>
              <a:rPr dirty="0" sz="1600" spc="-5">
                <a:latin typeface="Calibri"/>
                <a:cs typeface="Calibri"/>
              </a:rPr>
              <a:t>lo </a:t>
            </a:r>
            <a:r>
              <a:rPr dirty="0" sz="1600">
                <a:latin typeface="Calibri"/>
                <a:cs typeface="Calibri"/>
              </a:rPr>
              <a:t>cual </a:t>
            </a:r>
            <a:r>
              <a:rPr dirty="0" sz="1600" spc="-10">
                <a:latin typeface="Calibri"/>
                <a:cs typeface="Calibri"/>
              </a:rPr>
              <a:t>significa </a:t>
            </a:r>
            <a:r>
              <a:rPr dirty="0" sz="1600" spc="-5">
                <a:latin typeface="Calibri"/>
                <a:cs typeface="Calibri"/>
              </a:rPr>
              <a:t>la </a:t>
            </a:r>
            <a:r>
              <a:rPr dirty="0" sz="1600" spc="-10">
                <a:latin typeface="Calibri"/>
                <a:cs typeface="Calibri"/>
              </a:rPr>
              <a:t>cantidad </a:t>
            </a:r>
            <a:r>
              <a:rPr dirty="0" sz="1600" spc="-5">
                <a:latin typeface="Calibri"/>
                <a:cs typeface="Calibri"/>
              </a:rPr>
              <a:t>de </a:t>
            </a:r>
            <a:r>
              <a:rPr dirty="0" sz="1600" spc="-15">
                <a:latin typeface="Calibri"/>
                <a:cs typeface="Calibri"/>
              </a:rPr>
              <a:t>libras </a:t>
            </a:r>
            <a:r>
              <a:rPr dirty="0" sz="1600" spc="-35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[pounds]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 </a:t>
            </a:r>
            <a:r>
              <a:rPr dirty="0" sz="1600" spc="-10">
                <a:latin typeface="Calibri"/>
                <a:cs typeface="Calibri"/>
              </a:rPr>
              <a:t>tensión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necesarias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para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alargar </a:t>
            </a:r>
            <a:r>
              <a:rPr dirty="0" sz="1600">
                <a:latin typeface="Calibri"/>
                <a:cs typeface="Calibri"/>
              </a:rPr>
              <a:t>el </a:t>
            </a:r>
            <a:r>
              <a:rPr dirty="0" sz="1600" spc="-5">
                <a:latin typeface="Calibri"/>
                <a:cs typeface="Calibri"/>
              </a:rPr>
              <a:t>muelle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en</a:t>
            </a:r>
            <a:r>
              <a:rPr dirty="0" sz="1600" spc="-5">
                <a:latin typeface="Calibri"/>
                <a:cs typeface="Calibri"/>
              </a:rPr>
              <a:t> una</a:t>
            </a:r>
            <a:r>
              <a:rPr dirty="0" sz="1600" spc="-10">
                <a:latin typeface="Calibri"/>
                <a:cs typeface="Calibri"/>
              </a:rPr>
              <a:t> pulgada [in].</a:t>
            </a:r>
            <a:endParaRPr sz="1600">
              <a:latin typeface="Calibri"/>
              <a:cs typeface="Calibri"/>
            </a:endParaRPr>
          </a:p>
          <a:p>
            <a:pPr marL="45085">
              <a:lnSpc>
                <a:spcPct val="100000"/>
              </a:lnSpc>
              <a:spcBef>
                <a:spcPts val="1150"/>
              </a:spcBef>
              <a:tabLst>
                <a:tab pos="5101590" algn="l"/>
              </a:tabLst>
            </a:pPr>
            <a:r>
              <a:rPr dirty="0" sz="1600" spc="-5">
                <a:latin typeface="Calibri"/>
                <a:cs typeface="Calibri"/>
              </a:rPr>
              <a:t>En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este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ejemplo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considera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que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el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coche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tiene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una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masa	</a:t>
            </a:r>
            <a:r>
              <a:rPr dirty="0" sz="1600"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  <a:p>
            <a:pPr marL="55244" marR="50800" indent="-635">
              <a:lnSpc>
                <a:spcPct val="142200"/>
              </a:lnSpc>
            </a:pPr>
            <a:r>
              <a:rPr dirty="0" sz="1600" spc="-5">
                <a:latin typeface="Calibri"/>
                <a:cs typeface="Calibri"/>
              </a:rPr>
              <a:t>El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amortiguador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figura </a:t>
            </a:r>
            <a:r>
              <a:rPr dirty="0" sz="1600" spc="-5">
                <a:latin typeface="Calibri"/>
                <a:cs typeface="Calibri"/>
              </a:rPr>
              <a:t>se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supone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que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mientras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esté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en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reposo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no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transmite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fuerza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alguna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 </a:t>
            </a:r>
            <a:r>
              <a:rPr dirty="0" sz="1600" spc="-5">
                <a:latin typeface="Calibri"/>
                <a:cs typeface="Calibri"/>
              </a:rPr>
              <a:t>la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masa, 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pero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tan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pronto</a:t>
            </a:r>
            <a:r>
              <a:rPr dirty="0" sz="1600" spc="2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como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 masa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mueva, </a:t>
            </a:r>
            <a:r>
              <a:rPr dirty="0" sz="1600" spc="-5">
                <a:latin typeface="Calibri"/>
                <a:cs typeface="Calibri"/>
              </a:rPr>
              <a:t>la</a:t>
            </a:r>
            <a:r>
              <a:rPr dirty="0" sz="1600" spc="-10">
                <a:latin typeface="Calibri"/>
                <a:cs typeface="Calibri"/>
              </a:rPr>
              <a:t> fuerza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amortiguación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del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amortiguador </a:t>
            </a:r>
            <a:r>
              <a:rPr dirty="0" sz="1600">
                <a:latin typeface="Calibri"/>
                <a:cs typeface="Calibri"/>
              </a:rPr>
              <a:t>es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proporcional</a:t>
            </a:r>
            <a:r>
              <a:rPr dirty="0" sz="1600">
                <a:latin typeface="Calibri"/>
                <a:cs typeface="Calibri"/>
              </a:rPr>
              <a:t> a</a:t>
            </a:r>
            <a:r>
              <a:rPr dirty="0" sz="1600" spc="-5">
                <a:latin typeface="Calibri"/>
                <a:cs typeface="Calibri"/>
              </a:rPr>
              <a:t> la </a:t>
            </a:r>
            <a:r>
              <a:rPr dirty="0" sz="1600" spc="-34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velocidad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y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en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sentido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contrario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</a:t>
            </a:r>
            <a:r>
              <a:rPr dirty="0" sz="1600" spc="-5">
                <a:latin typeface="Calibri"/>
                <a:cs typeface="Calibri"/>
              </a:rPr>
              <a:t> la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misma.</a:t>
            </a:r>
            <a:endParaRPr sz="1600">
              <a:latin typeface="Calibri"/>
              <a:cs typeface="Calibri"/>
            </a:endParaRPr>
          </a:p>
          <a:p>
            <a:pPr marL="22225" marR="401320">
              <a:lnSpc>
                <a:spcPct val="150000"/>
              </a:lnSpc>
              <a:spcBef>
                <a:spcPts val="630"/>
              </a:spcBef>
              <a:tabLst>
                <a:tab pos="1236345" algn="l"/>
              </a:tabLst>
            </a:pPr>
            <a:r>
              <a:rPr dirty="0" sz="1600" spc="-5">
                <a:latin typeface="Calibri"/>
                <a:cs typeface="Calibri"/>
              </a:rPr>
              <a:t>La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cantidad	</a:t>
            </a:r>
            <a:r>
              <a:rPr dirty="0" sz="1600" spc="-5">
                <a:latin typeface="Calibri"/>
                <a:cs typeface="Calibri"/>
              </a:rPr>
              <a:t>se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conoce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cono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constante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amortiguamiento</a:t>
            </a:r>
            <a:r>
              <a:rPr dirty="0" sz="1600">
                <a:latin typeface="Calibri"/>
                <a:cs typeface="Calibri"/>
              </a:rPr>
              <a:t> o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como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coeficiente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amortiguamiento </a:t>
            </a:r>
            <a:r>
              <a:rPr dirty="0" sz="1600" spc="-34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viscoso.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92693" y="6454667"/>
            <a:ext cx="200405" cy="166467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0699" y="598116"/>
            <a:ext cx="3446555" cy="294316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489837" y="360213"/>
            <a:ext cx="492696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-635">
              <a:lnSpc>
                <a:spcPct val="150000"/>
              </a:lnSpc>
              <a:spcBef>
                <a:spcPts val="100"/>
              </a:spcBef>
            </a:pP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segunda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ley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Newton,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en</a:t>
            </a:r>
            <a:r>
              <a:rPr dirty="0" sz="1600" spc="-5">
                <a:latin typeface="Calibri"/>
                <a:cs typeface="Calibri"/>
              </a:rPr>
              <a:t> la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que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</a:t>
            </a:r>
            <a:r>
              <a:rPr dirty="0" sz="1600" spc="-10">
                <a:latin typeface="Calibri"/>
                <a:cs typeface="Calibri"/>
              </a:rPr>
              <a:t> fuerza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es </a:t>
            </a:r>
            <a:r>
              <a:rPr dirty="0" sz="1600" spc="-5">
                <a:latin typeface="Calibri"/>
                <a:cs typeface="Calibri"/>
              </a:rPr>
              <a:t>la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masa </a:t>
            </a:r>
            <a:r>
              <a:rPr dirty="0" sz="1600" spc="-34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por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aceleración,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obtiene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96725" y="1429336"/>
            <a:ext cx="3159521" cy="30017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308481" y="1926885"/>
            <a:ext cx="214820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-635">
              <a:lnSpc>
                <a:spcPct val="150000"/>
              </a:lnSpc>
              <a:spcBef>
                <a:spcPts val="100"/>
              </a:spcBef>
            </a:pPr>
            <a:r>
              <a:rPr dirty="0" sz="1600" spc="-5">
                <a:latin typeface="Calibri"/>
                <a:cs typeface="Calibri"/>
              </a:rPr>
              <a:t>Como </a:t>
            </a:r>
            <a:r>
              <a:rPr dirty="0" sz="1600">
                <a:latin typeface="Calibri"/>
                <a:cs typeface="Calibri"/>
              </a:rPr>
              <a:t>el </a:t>
            </a:r>
            <a:r>
              <a:rPr dirty="0" sz="1600" spc="-10">
                <a:latin typeface="Calibri"/>
                <a:cs typeface="Calibri"/>
              </a:rPr>
              <a:t>radio </a:t>
            </a:r>
            <a:r>
              <a:rPr dirty="0" sz="1600" spc="-5">
                <a:latin typeface="Calibri"/>
                <a:cs typeface="Calibri"/>
              </a:rPr>
              <a:t>de la rueda </a:t>
            </a:r>
            <a:r>
              <a:rPr dirty="0" sz="1600" spc="-35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derivada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deben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ser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cero.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06512" y="2048510"/>
            <a:ext cx="292100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Calibri"/>
                <a:cs typeface="Calibri"/>
              </a:rPr>
              <a:t>es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constante,</a:t>
            </a:r>
            <a:r>
              <a:rPr dirty="0" sz="1600" spc="-5">
                <a:latin typeface="Calibri"/>
                <a:cs typeface="Calibri"/>
              </a:rPr>
              <a:t> su</a:t>
            </a:r>
            <a:r>
              <a:rPr dirty="0" sz="1600" spc="-10">
                <a:latin typeface="Calibri"/>
                <a:cs typeface="Calibri"/>
              </a:rPr>
              <a:t> primera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y</a:t>
            </a:r>
            <a:r>
              <a:rPr dirty="0" sz="1600" spc="-5">
                <a:latin typeface="Calibri"/>
                <a:cs typeface="Calibri"/>
              </a:rPr>
              <a:t> segunda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60121" y="2098368"/>
            <a:ext cx="200170" cy="23344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04211" y="2846657"/>
            <a:ext cx="200059" cy="23347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29773" y="2682789"/>
            <a:ext cx="8872220" cy="13531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07410" marR="5080" indent="-635">
              <a:lnSpc>
                <a:spcPct val="150000"/>
              </a:lnSpc>
              <a:spcBef>
                <a:spcPts val="100"/>
              </a:spcBef>
              <a:tabLst>
                <a:tab pos="4951730" algn="l"/>
              </a:tabLst>
            </a:pPr>
            <a:r>
              <a:rPr dirty="0" sz="1600" spc="-5">
                <a:latin typeface="Calibri"/>
                <a:cs typeface="Calibri"/>
              </a:rPr>
              <a:t>Además,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como	</a:t>
            </a:r>
            <a:r>
              <a:rPr dirty="0" sz="1600">
                <a:latin typeface="Calibri"/>
                <a:cs typeface="Calibri"/>
              </a:rPr>
              <a:t>es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una </a:t>
            </a:r>
            <a:r>
              <a:rPr dirty="0" sz="1600" spc="-15">
                <a:latin typeface="Calibri"/>
                <a:cs typeface="Calibri"/>
              </a:rPr>
              <a:t>constante,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su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segunda</a:t>
            </a:r>
            <a:r>
              <a:rPr dirty="0" sz="1600" spc="-10">
                <a:latin typeface="Calibri"/>
                <a:cs typeface="Calibri"/>
              </a:rPr>
              <a:t> derivada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también </a:t>
            </a:r>
            <a:r>
              <a:rPr dirty="0" sz="1600" spc="-34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debe ser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cero.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600" spc="-5">
                <a:latin typeface="Calibri"/>
                <a:cs typeface="Calibri"/>
              </a:rPr>
              <a:t>Dividiendo ambos</a:t>
            </a:r>
            <a:r>
              <a:rPr dirty="0" sz="1600" spc="-10">
                <a:latin typeface="Calibri"/>
                <a:cs typeface="Calibri"/>
              </a:rPr>
              <a:t> miembros</a:t>
            </a:r>
            <a:r>
              <a:rPr dirty="0" sz="1600" spc="-5">
                <a:latin typeface="Calibri"/>
                <a:cs typeface="Calibri"/>
              </a:rPr>
              <a:t> de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 </a:t>
            </a:r>
            <a:r>
              <a:rPr dirty="0" sz="1600">
                <a:latin typeface="Calibri"/>
                <a:cs typeface="Calibri"/>
              </a:rPr>
              <a:t>ecuación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por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 masa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del coche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obtiene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49399" y="4318067"/>
            <a:ext cx="2129272" cy="46607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09199" y="5016801"/>
            <a:ext cx="810450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-635">
              <a:lnSpc>
                <a:spcPct val="134400"/>
              </a:lnSpc>
              <a:spcBef>
                <a:spcPts val="100"/>
              </a:spcBef>
              <a:tabLst>
                <a:tab pos="4403090" algn="l"/>
                <a:tab pos="6591300" algn="l"/>
              </a:tabLst>
            </a:pPr>
            <a:r>
              <a:rPr dirty="0" sz="1600" spc="-10">
                <a:latin typeface="Calibri"/>
                <a:cs typeface="Calibri"/>
              </a:rPr>
              <a:t>Por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conveniencia </a:t>
            </a:r>
            <a:r>
              <a:rPr dirty="0" sz="1600" spc="-10">
                <a:latin typeface="Calibri"/>
                <a:cs typeface="Calibri"/>
              </a:rPr>
              <a:t>expresamos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el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amortiguamiento	</a:t>
            </a:r>
            <a:r>
              <a:rPr dirty="0" sz="1600">
                <a:latin typeface="Calibri"/>
                <a:cs typeface="Calibri"/>
              </a:rPr>
              <a:t>y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 </a:t>
            </a:r>
            <a:r>
              <a:rPr dirty="0" sz="1600" spc="-10">
                <a:latin typeface="Calibri"/>
                <a:cs typeface="Calibri"/>
              </a:rPr>
              <a:t>frecuencia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natural	</a:t>
            </a:r>
            <a:r>
              <a:rPr dirty="0" sz="1600" spc="-5">
                <a:latin typeface="Calibri"/>
                <a:cs typeface="Calibri"/>
              </a:rPr>
              <a:t>del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mecanismo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 </a:t>
            </a:r>
            <a:r>
              <a:rPr dirty="0" sz="1600" spc="-34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suspensión</a:t>
            </a:r>
            <a:r>
              <a:rPr dirty="0" sz="1600">
                <a:latin typeface="Calibri"/>
                <a:cs typeface="Calibri"/>
              </a:rPr>
              <a:t> en </a:t>
            </a:r>
            <a:r>
              <a:rPr dirty="0" sz="1600" spc="-10">
                <a:latin typeface="Calibri"/>
                <a:cs typeface="Calibri"/>
              </a:rPr>
              <a:t>términos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 </a:t>
            </a:r>
            <a:r>
              <a:rPr dirty="0" sz="1600" spc="-15">
                <a:latin typeface="Calibri"/>
                <a:cs typeface="Calibri"/>
              </a:rPr>
              <a:t>constante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del muelle </a:t>
            </a:r>
            <a:r>
              <a:rPr dirty="0" sz="1600">
                <a:latin typeface="Calibri"/>
                <a:cs typeface="Calibri"/>
              </a:rPr>
              <a:t>y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del </a:t>
            </a:r>
            <a:r>
              <a:rPr dirty="0" sz="1600" spc="-10">
                <a:latin typeface="Calibri"/>
                <a:cs typeface="Calibri"/>
              </a:rPr>
              <a:t>coeficiente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amortiguamiento</a:t>
            </a:r>
            <a:r>
              <a:rPr dirty="0" sz="1600" spc="-5">
                <a:latin typeface="Calibri"/>
                <a:cs typeface="Calibri"/>
              </a:rPr>
              <a:t> viscoso.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089071" y="5187010"/>
            <a:ext cx="133261" cy="23309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179293" y="5178193"/>
            <a:ext cx="266973" cy="20009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511424" y="5893055"/>
            <a:ext cx="931408" cy="1031553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815" y="373166"/>
            <a:ext cx="884682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-635">
              <a:lnSpc>
                <a:spcPct val="150000"/>
              </a:lnSpc>
              <a:spcBef>
                <a:spcPts val="100"/>
              </a:spcBef>
            </a:pPr>
            <a:r>
              <a:rPr dirty="0" sz="1600" spc="-10">
                <a:latin typeface="Calibri"/>
                <a:cs typeface="Calibri"/>
              </a:rPr>
              <a:t>Utilizando estas</a:t>
            </a:r>
            <a:r>
              <a:rPr dirty="0" sz="1600" spc="-5">
                <a:latin typeface="Calibri"/>
                <a:cs typeface="Calibri"/>
              </a:rPr>
              <a:t> definiciones,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 </a:t>
            </a:r>
            <a:r>
              <a:rPr dirty="0" sz="1600">
                <a:latin typeface="Calibri"/>
                <a:cs typeface="Calibri"/>
              </a:rPr>
              <a:t>ecuación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diferencial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segundo </a:t>
            </a:r>
            <a:r>
              <a:rPr dirty="0" sz="1600" spc="-10">
                <a:latin typeface="Calibri"/>
                <a:cs typeface="Calibri"/>
              </a:rPr>
              <a:t>orden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 podemos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reescribir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forma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más </a:t>
            </a:r>
            <a:r>
              <a:rPr dirty="0" sz="1600" spc="-34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conveniente</a:t>
            </a:r>
            <a:r>
              <a:rPr dirty="0" sz="1600" spc="-5">
                <a:latin typeface="Calibri"/>
                <a:cs typeface="Calibri"/>
              </a:rPr>
              <a:t> como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837806" y="1109472"/>
            <a:ext cx="4107179" cy="3106420"/>
            <a:chOff x="3837806" y="1109472"/>
            <a:chExt cx="4107179" cy="31064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37806" y="1421394"/>
              <a:ext cx="2327826" cy="26623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028830" y="1109484"/>
              <a:ext cx="1915795" cy="3106420"/>
            </a:xfrm>
            <a:custGeom>
              <a:avLst/>
              <a:gdLst/>
              <a:ahLst/>
              <a:cxnLst/>
              <a:rect l="l" t="t" r="r" b="b"/>
              <a:pathLst>
                <a:path w="1915795" h="3106420">
                  <a:moveTo>
                    <a:pt x="1915668" y="4572"/>
                  </a:moveTo>
                  <a:lnTo>
                    <a:pt x="1910334" y="4572"/>
                  </a:lnTo>
                  <a:lnTo>
                    <a:pt x="1910334" y="0"/>
                  </a:lnTo>
                  <a:lnTo>
                    <a:pt x="38100" y="0"/>
                  </a:lnTo>
                  <a:lnTo>
                    <a:pt x="38100" y="4572"/>
                  </a:lnTo>
                  <a:lnTo>
                    <a:pt x="33528" y="4572"/>
                  </a:lnTo>
                  <a:lnTo>
                    <a:pt x="33528" y="216408"/>
                  </a:lnTo>
                  <a:lnTo>
                    <a:pt x="0" y="216408"/>
                  </a:lnTo>
                  <a:lnTo>
                    <a:pt x="33528" y="283464"/>
                  </a:lnTo>
                  <a:lnTo>
                    <a:pt x="38100" y="292608"/>
                  </a:lnTo>
                  <a:lnTo>
                    <a:pt x="43434" y="281940"/>
                  </a:lnTo>
                  <a:lnTo>
                    <a:pt x="76200" y="216408"/>
                  </a:lnTo>
                  <a:lnTo>
                    <a:pt x="43434" y="216408"/>
                  </a:lnTo>
                  <a:lnTo>
                    <a:pt x="43434" y="9144"/>
                  </a:lnTo>
                  <a:lnTo>
                    <a:pt x="1905749" y="9144"/>
                  </a:lnTo>
                  <a:lnTo>
                    <a:pt x="1904238" y="3096006"/>
                  </a:lnTo>
                  <a:lnTo>
                    <a:pt x="38100" y="3096006"/>
                  </a:lnTo>
                  <a:lnTo>
                    <a:pt x="38100" y="3105912"/>
                  </a:lnTo>
                  <a:lnTo>
                    <a:pt x="1910334" y="3105912"/>
                  </a:lnTo>
                  <a:lnTo>
                    <a:pt x="1910334" y="3097530"/>
                  </a:lnTo>
                  <a:lnTo>
                    <a:pt x="1914144" y="3097530"/>
                  </a:lnTo>
                  <a:lnTo>
                    <a:pt x="1915668" y="4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947299" y="2207005"/>
            <a:ext cx="560197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Calibri"/>
                <a:cs typeface="Calibri"/>
              </a:rPr>
              <a:t>Como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ya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ha</a:t>
            </a:r>
            <a:r>
              <a:rPr dirty="0" sz="1600" spc="-10">
                <a:latin typeface="Calibri"/>
                <a:cs typeface="Calibri"/>
              </a:rPr>
              <a:t> mencionado, </a:t>
            </a:r>
            <a:r>
              <a:rPr dirty="0" sz="1600">
                <a:latin typeface="Calibri"/>
                <a:cs typeface="Calibri"/>
              </a:rPr>
              <a:t>el </a:t>
            </a:r>
            <a:r>
              <a:rPr dirty="0" sz="1600" spc="-5">
                <a:latin typeface="Calibri"/>
                <a:cs typeface="Calibri"/>
              </a:rPr>
              <a:t>camino </a:t>
            </a:r>
            <a:r>
              <a:rPr dirty="0" sz="1600" spc="-10">
                <a:latin typeface="Calibri"/>
                <a:cs typeface="Calibri"/>
              </a:rPr>
              <a:t>pedregoso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representa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por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52943" y="2672093"/>
            <a:ext cx="1231372" cy="23301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81590" y="3151124"/>
            <a:ext cx="440817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01465" algn="l"/>
              </a:tabLst>
            </a:pPr>
            <a:r>
              <a:rPr dirty="0" sz="1600" spc="-5">
                <a:latin typeface="Calibri"/>
                <a:cs typeface="Calibri"/>
              </a:rPr>
              <a:t>po</a:t>
            </a:r>
            <a:r>
              <a:rPr dirty="0" sz="1600">
                <a:latin typeface="Calibri"/>
                <a:cs typeface="Calibri"/>
              </a:rPr>
              <a:t>r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</a:t>
            </a:r>
            <a:r>
              <a:rPr dirty="0" sz="1600">
                <a:latin typeface="Calibri"/>
                <a:cs typeface="Calibri"/>
              </a:rPr>
              <a:t>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qu</a:t>
            </a:r>
            <a:r>
              <a:rPr dirty="0" sz="1600">
                <a:latin typeface="Calibri"/>
                <a:cs typeface="Calibri"/>
              </a:rPr>
              <a:t>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</a:t>
            </a:r>
            <a:r>
              <a:rPr dirty="0" sz="1600">
                <a:latin typeface="Calibri"/>
                <a:cs typeface="Calibri"/>
              </a:rPr>
              <a:t>a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prime</a:t>
            </a:r>
            <a:r>
              <a:rPr dirty="0" sz="1600" spc="-40">
                <a:latin typeface="Calibri"/>
                <a:cs typeface="Calibri"/>
              </a:rPr>
              <a:t>r</a:t>
            </a:r>
            <a:r>
              <a:rPr dirty="0" sz="1600">
                <a:latin typeface="Calibri"/>
                <a:cs typeface="Calibri"/>
              </a:rPr>
              <a:t>a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y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</a:t>
            </a:r>
            <a:r>
              <a:rPr dirty="0" sz="1600">
                <a:latin typeface="Calibri"/>
                <a:cs typeface="Calibri"/>
              </a:rPr>
              <a:t>a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segund</a:t>
            </a:r>
            <a:r>
              <a:rPr dirty="0" sz="1600">
                <a:latin typeface="Calibri"/>
                <a:cs typeface="Calibri"/>
              </a:rPr>
              <a:t>a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deri</a:t>
            </a:r>
            <a:r>
              <a:rPr dirty="0" sz="1600" spc="-25">
                <a:latin typeface="Calibri"/>
                <a:cs typeface="Calibri"/>
              </a:rPr>
              <a:t>v</a:t>
            </a:r>
            <a:r>
              <a:rPr dirty="0" sz="1600">
                <a:latin typeface="Calibri"/>
                <a:cs typeface="Calibri"/>
              </a:rPr>
              <a:t>a</a:t>
            </a:r>
            <a:r>
              <a:rPr dirty="0" sz="1600" spc="-5">
                <a:latin typeface="Calibri"/>
                <a:cs typeface="Calibri"/>
              </a:rPr>
              <a:t>d</a:t>
            </a:r>
            <a:r>
              <a:rPr dirty="0" sz="1600">
                <a:latin typeface="Calibri"/>
                <a:cs typeface="Calibri"/>
              </a:rPr>
              <a:t>a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</a:t>
            </a:r>
            <a:r>
              <a:rPr dirty="0" sz="1600">
                <a:latin typeface="Calibri"/>
                <a:cs typeface="Calibri"/>
              </a:rPr>
              <a:t>e</a:t>
            </a:r>
            <a:r>
              <a:rPr dirty="0" sz="1600">
                <a:latin typeface="Calibri"/>
                <a:cs typeface="Calibri"/>
              </a:rPr>
              <a:t>	</a:t>
            </a:r>
            <a:r>
              <a:rPr dirty="0" sz="1600" spc="-5">
                <a:latin typeface="Calibri"/>
                <a:cs typeface="Calibri"/>
              </a:rPr>
              <a:t>son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98199" y="3216401"/>
            <a:ext cx="278891" cy="22936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36403" y="3673646"/>
            <a:ext cx="1630031" cy="66577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895483" y="4560356"/>
            <a:ext cx="829754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-635">
              <a:lnSpc>
                <a:spcPct val="150000"/>
              </a:lnSpc>
              <a:spcBef>
                <a:spcPts val="100"/>
              </a:spcBef>
              <a:tabLst>
                <a:tab pos="2880360" algn="l"/>
              </a:tabLst>
            </a:pPr>
            <a:r>
              <a:rPr dirty="0" sz="1600" spc="-15">
                <a:latin typeface="Calibri"/>
                <a:cs typeface="Calibri"/>
              </a:rPr>
              <a:t>Esta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última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ecuación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es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todo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lo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que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necesitamos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para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 </a:t>
            </a:r>
            <a:r>
              <a:rPr dirty="0" sz="1600">
                <a:latin typeface="Calibri"/>
                <a:cs typeface="Calibri"/>
              </a:rPr>
              <a:t>ecuación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diferencial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segundo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orden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 </a:t>
            </a:r>
            <a:r>
              <a:rPr dirty="0" sz="1600" spc="-34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longitud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suspensión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efectiva	</a:t>
            </a:r>
            <a:r>
              <a:rPr dirty="0" sz="1600"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534561" y="5145392"/>
            <a:ext cx="199716" cy="166656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16453" y="514908"/>
            <a:ext cx="461772" cy="19994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6027" y="859949"/>
            <a:ext cx="865461" cy="22513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61015" y="402891"/>
            <a:ext cx="8052434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-635">
              <a:lnSpc>
                <a:spcPct val="134400"/>
              </a:lnSpc>
              <a:spcBef>
                <a:spcPts val="100"/>
              </a:spcBef>
              <a:tabLst>
                <a:tab pos="1116965" algn="l"/>
              </a:tabLst>
            </a:pPr>
            <a:r>
              <a:rPr dirty="0" sz="1600" spc="-5">
                <a:latin typeface="Calibri"/>
                <a:cs typeface="Calibri"/>
              </a:rPr>
              <a:t>Consideremos un </a:t>
            </a:r>
            <a:r>
              <a:rPr dirty="0" sz="1600">
                <a:latin typeface="Calibri"/>
                <a:cs typeface="Calibri"/>
              </a:rPr>
              <a:t>ejemplo </a:t>
            </a:r>
            <a:r>
              <a:rPr dirty="0" sz="1600" spc="-5">
                <a:latin typeface="Calibri"/>
                <a:cs typeface="Calibri"/>
              </a:rPr>
              <a:t>numérico </a:t>
            </a:r>
            <a:r>
              <a:rPr dirty="0" sz="1600">
                <a:latin typeface="Calibri"/>
                <a:cs typeface="Calibri"/>
              </a:rPr>
              <a:t>en el </a:t>
            </a:r>
            <a:r>
              <a:rPr dirty="0" sz="1600" spc="-5">
                <a:latin typeface="Calibri"/>
                <a:cs typeface="Calibri"/>
              </a:rPr>
              <a:t>que la amplitud </a:t>
            </a:r>
            <a:r>
              <a:rPr dirty="0" sz="1600">
                <a:latin typeface="Calibri"/>
                <a:cs typeface="Calibri"/>
              </a:rPr>
              <a:t>y </a:t>
            </a:r>
            <a:r>
              <a:rPr dirty="0" sz="1600" spc="-5">
                <a:latin typeface="Calibri"/>
                <a:cs typeface="Calibri"/>
              </a:rPr>
              <a:t>la </a:t>
            </a:r>
            <a:r>
              <a:rPr dirty="0" sz="1600" spc="-10">
                <a:latin typeface="Calibri"/>
                <a:cs typeface="Calibri"/>
              </a:rPr>
              <a:t>frecuencia </a:t>
            </a:r>
            <a:r>
              <a:rPr dirty="0" sz="1600" spc="-5">
                <a:latin typeface="Calibri"/>
                <a:cs typeface="Calibri"/>
              </a:rPr>
              <a:t>del camino senoidal son </a:t>
            </a:r>
            <a:r>
              <a:rPr dirty="0" sz="1600" spc="-3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y	</a:t>
            </a:r>
            <a:r>
              <a:rPr dirty="0" sz="1600" spc="-10">
                <a:latin typeface="Calibri"/>
                <a:cs typeface="Calibri"/>
              </a:rPr>
              <a:t>respectivamente,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mientras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que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 longitud inicial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 suspensión </a:t>
            </a:r>
            <a:r>
              <a:rPr dirty="0" sz="1600">
                <a:latin typeface="Calibri"/>
                <a:cs typeface="Calibri"/>
              </a:rPr>
              <a:t>(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baseline="-3968" sz="2100" spc="-15">
                <a:latin typeface="Calibri"/>
                <a:cs typeface="Calibri"/>
              </a:rPr>
              <a:t>SUSP=X1+B2;</a:t>
            </a:r>
            <a:r>
              <a:rPr dirty="0" baseline="-3968" sz="2100" spc="30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) es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29334" y="863958"/>
            <a:ext cx="478541" cy="20026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353439" y="2546095"/>
            <a:ext cx="228536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latin typeface="Calibri"/>
                <a:cs typeface="Calibri"/>
              </a:rPr>
              <a:t>Inicialmente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asumimos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que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09878" y="2546095"/>
            <a:ext cx="47879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Calibri"/>
                <a:cs typeface="Calibri"/>
              </a:rPr>
              <a:t>y</a:t>
            </a:r>
            <a:r>
              <a:rPr dirty="0" sz="1600" spc="-7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que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55530" y="2568487"/>
            <a:ext cx="1060887" cy="233193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1293920" y="2551176"/>
            <a:ext cx="8160384" cy="3804285"/>
            <a:chOff x="1293920" y="2551176"/>
            <a:chExt cx="8160384" cy="380428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55711" y="2551176"/>
              <a:ext cx="1098072" cy="26722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423795" y="2842260"/>
              <a:ext cx="10160" cy="2016760"/>
            </a:xfrm>
            <a:custGeom>
              <a:avLst/>
              <a:gdLst/>
              <a:ahLst/>
              <a:cxnLst/>
              <a:rect l="l" t="t" r="r" b="b"/>
              <a:pathLst>
                <a:path w="10159" h="2016760">
                  <a:moveTo>
                    <a:pt x="9905" y="2016252"/>
                  </a:moveTo>
                  <a:lnTo>
                    <a:pt x="9905" y="0"/>
                  </a:lnTo>
                  <a:lnTo>
                    <a:pt x="0" y="0"/>
                  </a:lnTo>
                  <a:lnTo>
                    <a:pt x="0" y="2016252"/>
                  </a:lnTo>
                  <a:lnTo>
                    <a:pt x="9905" y="20162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3920" y="3407623"/>
              <a:ext cx="3442398" cy="294771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123067" y="2861322"/>
              <a:ext cx="4320540" cy="2035810"/>
            </a:xfrm>
            <a:custGeom>
              <a:avLst/>
              <a:gdLst/>
              <a:ahLst/>
              <a:cxnLst/>
              <a:rect l="l" t="t" r="r" b="b"/>
              <a:pathLst>
                <a:path w="4320540" h="2035810">
                  <a:moveTo>
                    <a:pt x="2673845" y="1393698"/>
                  </a:moveTo>
                  <a:lnTo>
                    <a:pt x="2667000" y="1393698"/>
                  </a:lnTo>
                  <a:lnTo>
                    <a:pt x="2669273" y="0"/>
                  </a:lnTo>
                  <a:lnTo>
                    <a:pt x="2659367" y="0"/>
                  </a:lnTo>
                  <a:lnTo>
                    <a:pt x="2657843" y="1393698"/>
                  </a:lnTo>
                  <a:lnTo>
                    <a:pt x="301752" y="1393698"/>
                  </a:lnTo>
                  <a:lnTo>
                    <a:pt x="301752" y="1360170"/>
                  </a:lnTo>
                  <a:lnTo>
                    <a:pt x="225552" y="1398270"/>
                  </a:lnTo>
                  <a:lnTo>
                    <a:pt x="288785" y="1429880"/>
                  </a:lnTo>
                  <a:lnTo>
                    <a:pt x="301752" y="1436370"/>
                  </a:lnTo>
                  <a:lnTo>
                    <a:pt x="301752" y="1403604"/>
                  </a:lnTo>
                  <a:lnTo>
                    <a:pt x="2673845" y="1403604"/>
                  </a:lnTo>
                  <a:lnTo>
                    <a:pt x="2673845" y="1393698"/>
                  </a:lnTo>
                  <a:close/>
                </a:path>
                <a:path w="4320540" h="2035810">
                  <a:moveTo>
                    <a:pt x="4320540" y="1992630"/>
                  </a:moveTo>
                  <a:lnTo>
                    <a:pt x="76200" y="1992630"/>
                  </a:lnTo>
                  <a:lnTo>
                    <a:pt x="76200" y="1959102"/>
                  </a:lnTo>
                  <a:lnTo>
                    <a:pt x="0" y="1997202"/>
                  </a:lnTo>
                  <a:lnTo>
                    <a:pt x="63246" y="2028825"/>
                  </a:lnTo>
                  <a:lnTo>
                    <a:pt x="76200" y="2035302"/>
                  </a:lnTo>
                  <a:lnTo>
                    <a:pt x="76200" y="2001774"/>
                  </a:lnTo>
                  <a:lnTo>
                    <a:pt x="4320540" y="2001774"/>
                  </a:lnTo>
                  <a:lnTo>
                    <a:pt x="4320540" y="19926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3995782" y="1546097"/>
            <a:ext cx="1856105" cy="603250"/>
            <a:chOff x="3995782" y="1546097"/>
            <a:chExt cx="1856105" cy="603250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95782" y="1949211"/>
              <a:ext cx="1230757" cy="19967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517021" y="1546110"/>
              <a:ext cx="1334770" cy="360680"/>
            </a:xfrm>
            <a:custGeom>
              <a:avLst/>
              <a:gdLst/>
              <a:ahLst/>
              <a:cxnLst/>
              <a:rect l="l" t="t" r="r" b="b"/>
              <a:pathLst>
                <a:path w="1334770" h="360680">
                  <a:moveTo>
                    <a:pt x="76200" y="284226"/>
                  </a:moveTo>
                  <a:lnTo>
                    <a:pt x="42672" y="284226"/>
                  </a:lnTo>
                  <a:lnTo>
                    <a:pt x="42672" y="0"/>
                  </a:lnTo>
                  <a:lnTo>
                    <a:pt x="33528" y="0"/>
                  </a:lnTo>
                  <a:lnTo>
                    <a:pt x="33528" y="284226"/>
                  </a:lnTo>
                  <a:lnTo>
                    <a:pt x="0" y="284226"/>
                  </a:lnTo>
                  <a:lnTo>
                    <a:pt x="33528" y="351282"/>
                  </a:lnTo>
                  <a:lnTo>
                    <a:pt x="38100" y="360426"/>
                  </a:lnTo>
                  <a:lnTo>
                    <a:pt x="42672" y="351282"/>
                  </a:lnTo>
                  <a:lnTo>
                    <a:pt x="76200" y="284226"/>
                  </a:lnTo>
                  <a:close/>
                </a:path>
                <a:path w="1334770" h="360680">
                  <a:moveTo>
                    <a:pt x="1334262" y="67056"/>
                  </a:moveTo>
                  <a:lnTo>
                    <a:pt x="541782" y="67056"/>
                  </a:lnTo>
                  <a:lnTo>
                    <a:pt x="541782" y="72390"/>
                  </a:lnTo>
                  <a:lnTo>
                    <a:pt x="537210" y="72390"/>
                  </a:lnTo>
                  <a:lnTo>
                    <a:pt x="537210" y="284226"/>
                  </a:lnTo>
                  <a:lnTo>
                    <a:pt x="503682" y="284226"/>
                  </a:lnTo>
                  <a:lnTo>
                    <a:pt x="537210" y="351282"/>
                  </a:lnTo>
                  <a:lnTo>
                    <a:pt x="541782" y="360426"/>
                  </a:lnTo>
                  <a:lnTo>
                    <a:pt x="547116" y="349758"/>
                  </a:lnTo>
                  <a:lnTo>
                    <a:pt x="579882" y="284226"/>
                  </a:lnTo>
                  <a:lnTo>
                    <a:pt x="547116" y="284226"/>
                  </a:lnTo>
                  <a:lnTo>
                    <a:pt x="547116" y="76962"/>
                  </a:lnTo>
                  <a:lnTo>
                    <a:pt x="1334262" y="76962"/>
                  </a:lnTo>
                  <a:lnTo>
                    <a:pt x="1334262" y="670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353191" y="1288283"/>
            <a:ext cx="466344" cy="19961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99289" y="1516712"/>
            <a:ext cx="894588" cy="229029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5137537" y="5310632"/>
            <a:ext cx="327025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Calibri"/>
                <a:cs typeface="Calibri"/>
              </a:rPr>
              <a:t>El </a:t>
            </a:r>
            <a:r>
              <a:rPr dirty="0" sz="1600" spc="-10">
                <a:latin typeface="Calibri"/>
                <a:cs typeface="Calibri"/>
              </a:rPr>
              <a:t>radio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rueda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</a:t>
            </a:r>
            <a:r>
              <a:rPr dirty="0" sz="1600" spc="-10">
                <a:latin typeface="Calibri"/>
                <a:cs typeface="Calibri"/>
              </a:rPr>
              <a:t> considera</a:t>
            </a:r>
            <a:r>
              <a:rPr dirty="0" sz="1600" spc="-5">
                <a:latin typeface="Calibri"/>
                <a:cs typeface="Calibri"/>
              </a:rPr>
              <a:t> que</a:t>
            </a:r>
            <a:r>
              <a:rPr dirty="0" sz="1600">
                <a:latin typeface="Calibri"/>
                <a:cs typeface="Calibri"/>
              </a:rPr>
              <a:t> es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050677" y="5352859"/>
            <a:ext cx="4642485" cy="200025"/>
            <a:chOff x="4050677" y="5352859"/>
            <a:chExt cx="4642485" cy="200025"/>
          </a:xfrm>
        </p:grpSpPr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93315" y="5352859"/>
              <a:ext cx="299694" cy="20002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050677" y="5396483"/>
              <a:ext cx="1008380" cy="76200"/>
            </a:xfrm>
            <a:custGeom>
              <a:avLst/>
              <a:gdLst/>
              <a:ahLst/>
              <a:cxnLst/>
              <a:rect l="l" t="t" r="r" b="b"/>
              <a:pathLst>
                <a:path w="1008379" h="76200">
                  <a:moveTo>
                    <a:pt x="76200" y="33528"/>
                  </a:moveTo>
                  <a:lnTo>
                    <a:pt x="76200" y="0"/>
                  </a:lnTo>
                  <a:lnTo>
                    <a:pt x="0" y="38100"/>
                  </a:lnTo>
                  <a:lnTo>
                    <a:pt x="64007" y="70103"/>
                  </a:lnTo>
                  <a:lnTo>
                    <a:pt x="64007" y="33528"/>
                  </a:lnTo>
                  <a:lnTo>
                    <a:pt x="76200" y="33528"/>
                  </a:lnTo>
                  <a:close/>
                </a:path>
                <a:path w="1008379" h="76200">
                  <a:moveTo>
                    <a:pt x="1008126" y="42671"/>
                  </a:moveTo>
                  <a:lnTo>
                    <a:pt x="1008126" y="33528"/>
                  </a:lnTo>
                  <a:lnTo>
                    <a:pt x="64007" y="33528"/>
                  </a:lnTo>
                  <a:lnTo>
                    <a:pt x="64007" y="42671"/>
                  </a:lnTo>
                  <a:lnTo>
                    <a:pt x="1008126" y="42671"/>
                  </a:lnTo>
                  <a:close/>
                </a:path>
                <a:path w="1008379" h="76200">
                  <a:moveTo>
                    <a:pt x="76200" y="76200"/>
                  </a:moveTo>
                  <a:lnTo>
                    <a:pt x="76200" y="42671"/>
                  </a:lnTo>
                  <a:lnTo>
                    <a:pt x="64007" y="42671"/>
                  </a:lnTo>
                  <a:lnTo>
                    <a:pt x="64007" y="70103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1638" y="543560"/>
            <a:ext cx="8649970" cy="14770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159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latin typeface="Calibri"/>
                <a:cs typeface="Calibri"/>
              </a:rPr>
              <a:t>Ahora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ya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tenemos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información </a:t>
            </a:r>
            <a:r>
              <a:rPr dirty="0" sz="1600" spc="-10">
                <a:latin typeface="Calibri"/>
                <a:cs typeface="Calibri"/>
              </a:rPr>
              <a:t>suficiente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para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integrar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 </a:t>
            </a:r>
            <a:r>
              <a:rPr dirty="0" sz="1600">
                <a:latin typeface="Calibri"/>
                <a:cs typeface="Calibri"/>
              </a:rPr>
              <a:t>ecuación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diferencial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segundo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orden.</a:t>
            </a:r>
            <a:endParaRPr sz="1600">
              <a:latin typeface="Calibri"/>
              <a:cs typeface="Calibri"/>
            </a:endParaRPr>
          </a:p>
          <a:p>
            <a:pPr algn="just" marL="12700" marR="5080" indent="-635">
              <a:lnSpc>
                <a:spcPct val="142200"/>
              </a:lnSpc>
              <a:spcBef>
                <a:spcPts val="1315"/>
              </a:spcBef>
            </a:pPr>
            <a:r>
              <a:rPr dirty="0" sz="1600" spc="-5">
                <a:latin typeface="Calibri"/>
                <a:cs typeface="Calibri"/>
              </a:rPr>
              <a:t>El </a:t>
            </a:r>
            <a:r>
              <a:rPr dirty="0" sz="1600" spc="-10">
                <a:latin typeface="Calibri"/>
                <a:cs typeface="Calibri"/>
              </a:rPr>
              <a:t>listado </a:t>
            </a:r>
            <a:r>
              <a:rPr dirty="0" sz="1600" spc="-5">
                <a:latin typeface="Calibri"/>
                <a:cs typeface="Calibri"/>
              </a:rPr>
              <a:t>dado </a:t>
            </a:r>
            <a:r>
              <a:rPr dirty="0" sz="1600">
                <a:latin typeface="Calibri"/>
                <a:cs typeface="Calibri"/>
              </a:rPr>
              <a:t>a </a:t>
            </a:r>
            <a:r>
              <a:rPr dirty="0" sz="1600" spc="-10">
                <a:latin typeface="Calibri"/>
                <a:cs typeface="Calibri"/>
              </a:rPr>
              <a:t>continuación </a:t>
            </a:r>
            <a:r>
              <a:rPr dirty="0" sz="1600" spc="-15">
                <a:latin typeface="Calibri"/>
                <a:cs typeface="Calibri"/>
              </a:rPr>
              <a:t>integra </a:t>
            </a:r>
            <a:r>
              <a:rPr dirty="0" sz="1600" spc="-10">
                <a:latin typeface="Calibri"/>
                <a:cs typeface="Calibri"/>
              </a:rPr>
              <a:t>numéricamente </a:t>
            </a:r>
            <a:r>
              <a:rPr dirty="0" sz="1600" spc="-5">
                <a:latin typeface="Calibri"/>
                <a:cs typeface="Calibri"/>
              </a:rPr>
              <a:t>la </a:t>
            </a:r>
            <a:r>
              <a:rPr dirty="0" sz="1600">
                <a:latin typeface="Calibri"/>
                <a:cs typeface="Calibri"/>
              </a:rPr>
              <a:t>ecuación </a:t>
            </a:r>
            <a:r>
              <a:rPr dirty="0" sz="1600" spc="-10">
                <a:latin typeface="Calibri"/>
                <a:cs typeface="Calibri"/>
              </a:rPr>
              <a:t>diferencial </a:t>
            </a:r>
            <a:r>
              <a:rPr dirty="0" sz="1600" spc="-5">
                <a:latin typeface="Calibri"/>
                <a:cs typeface="Calibri"/>
              </a:rPr>
              <a:t>de la suspensión </a:t>
            </a:r>
            <a:r>
              <a:rPr dirty="0" sz="1600" spc="-10">
                <a:latin typeface="Calibri"/>
                <a:cs typeface="Calibri"/>
              </a:rPr>
              <a:t>utilizando </a:t>
            </a:r>
            <a:r>
              <a:rPr dirty="0" sz="1600" spc="-5">
                <a:latin typeface="Calibri"/>
                <a:cs typeface="Calibri"/>
              </a:rPr>
              <a:t> la </a:t>
            </a:r>
            <a:r>
              <a:rPr dirty="0" sz="1600" spc="-10">
                <a:latin typeface="Calibri"/>
                <a:cs typeface="Calibri"/>
              </a:rPr>
              <a:t>técnica </a:t>
            </a:r>
            <a:r>
              <a:rPr dirty="0" sz="1600" spc="-5">
                <a:latin typeface="Calibri"/>
                <a:cs typeface="Calibri"/>
              </a:rPr>
              <a:t>de </a:t>
            </a:r>
            <a:r>
              <a:rPr dirty="0" sz="1600" spc="-10">
                <a:latin typeface="Calibri"/>
                <a:cs typeface="Calibri"/>
              </a:rPr>
              <a:t>integración </a:t>
            </a:r>
            <a:r>
              <a:rPr dirty="0" sz="1600" spc="-5">
                <a:latin typeface="Calibri"/>
                <a:cs typeface="Calibri"/>
              </a:rPr>
              <a:t>numérica </a:t>
            </a:r>
            <a:r>
              <a:rPr dirty="0" sz="1600" spc="-10">
                <a:latin typeface="Calibri"/>
                <a:cs typeface="Calibri"/>
              </a:rPr>
              <a:t>Runge‐Kutta </a:t>
            </a:r>
            <a:r>
              <a:rPr dirty="0" sz="1600" spc="-5">
                <a:latin typeface="Calibri"/>
                <a:cs typeface="Calibri"/>
              </a:rPr>
              <a:t>de segundo </a:t>
            </a:r>
            <a:r>
              <a:rPr dirty="0" sz="1600" spc="-10">
                <a:latin typeface="Calibri"/>
                <a:cs typeface="Calibri"/>
              </a:rPr>
              <a:t>orden. </a:t>
            </a:r>
            <a:r>
              <a:rPr dirty="0" sz="1400" spc="-5">
                <a:latin typeface="Calibri"/>
                <a:cs typeface="Calibri"/>
              </a:rPr>
              <a:t>( </a:t>
            </a:r>
            <a:r>
              <a:rPr dirty="0" sz="1400" spc="-10">
                <a:latin typeface="Calibri"/>
                <a:cs typeface="Calibri"/>
              </a:rPr>
              <a:t>SUSP=X1+B2;</a:t>
            </a:r>
            <a:r>
              <a:rPr dirty="0" sz="1400" spc="-5">
                <a:latin typeface="Calibri"/>
                <a:cs typeface="Calibri"/>
              </a:rPr>
              <a:t> )</a:t>
            </a:r>
            <a:r>
              <a:rPr dirty="0" sz="14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representa </a:t>
            </a:r>
            <a:r>
              <a:rPr dirty="0" sz="1600" spc="-5">
                <a:latin typeface="Calibri"/>
                <a:cs typeface="Calibri"/>
              </a:rPr>
              <a:t>la longitud 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 la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suspensión,</a:t>
            </a:r>
            <a:r>
              <a:rPr dirty="0" sz="1600">
                <a:latin typeface="Calibri"/>
                <a:cs typeface="Calibri"/>
              </a:rPr>
              <a:t> X2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</a:t>
            </a:r>
            <a:r>
              <a:rPr dirty="0" sz="1600" spc="-10">
                <a:latin typeface="Calibri"/>
                <a:cs typeface="Calibri"/>
              </a:rPr>
              <a:t> altura </a:t>
            </a:r>
            <a:r>
              <a:rPr dirty="0" sz="1600" spc="-5">
                <a:latin typeface="Calibri"/>
                <a:cs typeface="Calibri"/>
              </a:rPr>
              <a:t>del camino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y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DIST</a:t>
            </a:r>
            <a:r>
              <a:rPr dirty="0" sz="1600" spc="-5">
                <a:latin typeface="Calibri"/>
                <a:cs typeface="Calibri"/>
              </a:rPr>
              <a:t> la</a:t>
            </a:r>
            <a:r>
              <a:rPr dirty="0" sz="1600" spc="-10">
                <a:latin typeface="Calibri"/>
                <a:cs typeface="Calibri"/>
              </a:rPr>
              <a:t> altura </a:t>
            </a:r>
            <a:r>
              <a:rPr dirty="0" sz="1600" spc="-5">
                <a:latin typeface="Calibri"/>
                <a:cs typeface="Calibri"/>
              </a:rPr>
              <a:t>del coche.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98698" y="2763577"/>
            <a:ext cx="4082415" cy="3491865"/>
            <a:chOff x="1098698" y="2763577"/>
            <a:chExt cx="4082415" cy="34918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8698" y="2763577"/>
              <a:ext cx="4081947" cy="349167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364621" y="5835395"/>
              <a:ext cx="576580" cy="76200"/>
            </a:xfrm>
            <a:custGeom>
              <a:avLst/>
              <a:gdLst/>
              <a:ahLst/>
              <a:cxnLst/>
              <a:rect l="l" t="t" r="r" b="b"/>
              <a:pathLst>
                <a:path w="576579" h="76200">
                  <a:moveTo>
                    <a:pt x="76200" y="33528"/>
                  </a:moveTo>
                  <a:lnTo>
                    <a:pt x="76200" y="0"/>
                  </a:lnTo>
                  <a:lnTo>
                    <a:pt x="0" y="38100"/>
                  </a:lnTo>
                  <a:lnTo>
                    <a:pt x="63246" y="69723"/>
                  </a:lnTo>
                  <a:lnTo>
                    <a:pt x="63246" y="33528"/>
                  </a:lnTo>
                  <a:lnTo>
                    <a:pt x="76200" y="33528"/>
                  </a:lnTo>
                  <a:close/>
                </a:path>
                <a:path w="576579" h="76200">
                  <a:moveTo>
                    <a:pt x="576072" y="43433"/>
                  </a:moveTo>
                  <a:lnTo>
                    <a:pt x="576072" y="33528"/>
                  </a:lnTo>
                  <a:lnTo>
                    <a:pt x="63246" y="33528"/>
                  </a:lnTo>
                  <a:lnTo>
                    <a:pt x="63246" y="43433"/>
                  </a:lnTo>
                  <a:lnTo>
                    <a:pt x="576072" y="43433"/>
                  </a:lnTo>
                  <a:close/>
                </a:path>
                <a:path w="576579" h="76200">
                  <a:moveTo>
                    <a:pt x="76200" y="76200"/>
                  </a:moveTo>
                  <a:lnTo>
                    <a:pt x="76200" y="43433"/>
                  </a:lnTo>
                  <a:lnTo>
                    <a:pt x="63246" y="43433"/>
                  </a:lnTo>
                  <a:lnTo>
                    <a:pt x="63246" y="69723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949323" y="5571997"/>
            <a:ext cx="6121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6520" marR="5080" indent="-8382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</a:rPr>
              <a:t>altu</a:t>
            </a:r>
            <a:r>
              <a:rPr dirty="0" sz="1200" spc="-25">
                <a:latin typeface="Calibri"/>
                <a:cs typeface="Calibri"/>
              </a:rPr>
              <a:t>r</a:t>
            </a:r>
            <a:r>
              <a:rPr dirty="0" sz="1200">
                <a:latin typeface="Calibri"/>
                <a:cs typeface="Calibri"/>
              </a:rPr>
              <a:t>a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del  </a:t>
            </a:r>
            <a:r>
              <a:rPr dirty="0" sz="1200" spc="-5">
                <a:latin typeface="Calibri"/>
                <a:cs typeface="Calibri"/>
              </a:rPr>
              <a:t>camino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10947" y="3226307"/>
            <a:ext cx="265430" cy="3034030"/>
          </a:xfrm>
          <a:custGeom>
            <a:avLst/>
            <a:gdLst/>
            <a:ahLst/>
            <a:cxnLst/>
            <a:rect l="l" t="t" r="r" b="b"/>
            <a:pathLst>
              <a:path w="265429" h="3034029">
                <a:moveTo>
                  <a:pt x="246888" y="1511808"/>
                </a:moveTo>
                <a:lnTo>
                  <a:pt x="190957" y="1508726"/>
                </a:lnTo>
                <a:lnTo>
                  <a:pt x="137160" y="1496568"/>
                </a:lnTo>
                <a:lnTo>
                  <a:pt x="134874" y="23621"/>
                </a:lnTo>
                <a:lnTo>
                  <a:pt x="134112" y="22859"/>
                </a:lnTo>
                <a:lnTo>
                  <a:pt x="134112" y="22097"/>
                </a:lnTo>
                <a:lnTo>
                  <a:pt x="133350" y="21335"/>
                </a:lnTo>
                <a:lnTo>
                  <a:pt x="132588" y="19811"/>
                </a:lnTo>
                <a:lnTo>
                  <a:pt x="131826" y="19811"/>
                </a:lnTo>
                <a:lnTo>
                  <a:pt x="131064" y="18287"/>
                </a:lnTo>
                <a:lnTo>
                  <a:pt x="130302" y="18287"/>
                </a:lnTo>
                <a:lnTo>
                  <a:pt x="108029" y="9020"/>
                </a:lnTo>
                <a:lnTo>
                  <a:pt x="74014" y="3500"/>
                </a:lnTo>
                <a:lnTo>
                  <a:pt x="38995" y="801"/>
                </a:lnTo>
                <a:lnTo>
                  <a:pt x="13716" y="0"/>
                </a:lnTo>
                <a:lnTo>
                  <a:pt x="762" y="0"/>
                </a:lnTo>
                <a:lnTo>
                  <a:pt x="0" y="9144"/>
                </a:lnTo>
                <a:lnTo>
                  <a:pt x="13716" y="9143"/>
                </a:lnTo>
                <a:lnTo>
                  <a:pt x="26670" y="9905"/>
                </a:lnTo>
                <a:lnTo>
                  <a:pt x="41451" y="10903"/>
                </a:lnTo>
                <a:lnTo>
                  <a:pt x="54640" y="11634"/>
                </a:lnTo>
                <a:lnTo>
                  <a:pt x="68759" y="12700"/>
                </a:lnTo>
                <a:lnTo>
                  <a:pt x="82296" y="14477"/>
                </a:lnTo>
                <a:lnTo>
                  <a:pt x="91440" y="16001"/>
                </a:lnTo>
                <a:lnTo>
                  <a:pt x="99822" y="16763"/>
                </a:lnTo>
                <a:lnTo>
                  <a:pt x="106680" y="19049"/>
                </a:lnTo>
                <a:lnTo>
                  <a:pt x="113538" y="20573"/>
                </a:lnTo>
                <a:lnTo>
                  <a:pt x="118872" y="22097"/>
                </a:lnTo>
                <a:lnTo>
                  <a:pt x="120396" y="22859"/>
                </a:lnTo>
                <a:lnTo>
                  <a:pt x="121920" y="24383"/>
                </a:lnTo>
                <a:lnTo>
                  <a:pt x="124206" y="25145"/>
                </a:lnTo>
                <a:lnTo>
                  <a:pt x="125730" y="26669"/>
                </a:lnTo>
                <a:lnTo>
                  <a:pt x="125730" y="1498092"/>
                </a:lnTo>
                <a:lnTo>
                  <a:pt x="126492" y="1498854"/>
                </a:lnTo>
                <a:lnTo>
                  <a:pt x="126492" y="1499616"/>
                </a:lnTo>
                <a:lnTo>
                  <a:pt x="127254" y="1499616"/>
                </a:lnTo>
                <a:lnTo>
                  <a:pt x="127254" y="1500378"/>
                </a:lnTo>
                <a:lnTo>
                  <a:pt x="128016" y="1501140"/>
                </a:lnTo>
                <a:lnTo>
                  <a:pt x="128016" y="1501902"/>
                </a:lnTo>
                <a:lnTo>
                  <a:pt x="128778" y="1501902"/>
                </a:lnTo>
                <a:lnTo>
                  <a:pt x="129540" y="1502664"/>
                </a:lnTo>
                <a:lnTo>
                  <a:pt x="129540" y="1503426"/>
                </a:lnTo>
                <a:lnTo>
                  <a:pt x="130302" y="1503426"/>
                </a:lnTo>
                <a:lnTo>
                  <a:pt x="131826" y="1504188"/>
                </a:lnTo>
                <a:lnTo>
                  <a:pt x="155981" y="1512978"/>
                </a:lnTo>
                <a:lnTo>
                  <a:pt x="180938" y="1516717"/>
                </a:lnTo>
                <a:lnTo>
                  <a:pt x="188342" y="1515551"/>
                </a:lnTo>
                <a:lnTo>
                  <a:pt x="219824" y="1512991"/>
                </a:lnTo>
                <a:lnTo>
                  <a:pt x="246888" y="1511808"/>
                </a:lnTo>
                <a:close/>
              </a:path>
              <a:path w="265429" h="3034029">
                <a:moveTo>
                  <a:pt x="246888" y="1521714"/>
                </a:moveTo>
                <a:lnTo>
                  <a:pt x="219824" y="1520074"/>
                </a:lnTo>
                <a:lnTo>
                  <a:pt x="187809" y="1517746"/>
                </a:lnTo>
                <a:lnTo>
                  <a:pt x="180938" y="1516717"/>
                </a:lnTo>
                <a:lnTo>
                  <a:pt x="157367" y="1520430"/>
                </a:lnTo>
                <a:lnTo>
                  <a:pt x="131826" y="1528572"/>
                </a:lnTo>
                <a:lnTo>
                  <a:pt x="130302" y="1530096"/>
                </a:lnTo>
                <a:lnTo>
                  <a:pt x="129540" y="1530096"/>
                </a:lnTo>
                <a:lnTo>
                  <a:pt x="129540" y="1530858"/>
                </a:lnTo>
                <a:lnTo>
                  <a:pt x="128778" y="1531620"/>
                </a:lnTo>
                <a:lnTo>
                  <a:pt x="128016" y="1531620"/>
                </a:lnTo>
                <a:lnTo>
                  <a:pt x="128016" y="1532382"/>
                </a:lnTo>
                <a:lnTo>
                  <a:pt x="127254" y="1533144"/>
                </a:lnTo>
                <a:lnTo>
                  <a:pt x="127254" y="1533906"/>
                </a:lnTo>
                <a:lnTo>
                  <a:pt x="126492" y="1533906"/>
                </a:lnTo>
                <a:lnTo>
                  <a:pt x="126492" y="1534668"/>
                </a:lnTo>
                <a:lnTo>
                  <a:pt x="125730" y="1535430"/>
                </a:lnTo>
                <a:lnTo>
                  <a:pt x="125730" y="3006852"/>
                </a:lnTo>
                <a:lnTo>
                  <a:pt x="69322" y="3020772"/>
                </a:lnTo>
                <a:lnTo>
                  <a:pt x="13716" y="3024378"/>
                </a:lnTo>
                <a:lnTo>
                  <a:pt x="0" y="3024378"/>
                </a:lnTo>
                <a:lnTo>
                  <a:pt x="762" y="3033522"/>
                </a:lnTo>
                <a:lnTo>
                  <a:pt x="26670" y="3033522"/>
                </a:lnTo>
                <a:lnTo>
                  <a:pt x="43295" y="3032544"/>
                </a:lnTo>
                <a:lnTo>
                  <a:pt x="92964" y="3027426"/>
                </a:lnTo>
                <a:lnTo>
                  <a:pt x="108966" y="3023616"/>
                </a:lnTo>
                <a:lnTo>
                  <a:pt x="116928" y="3022523"/>
                </a:lnTo>
                <a:lnTo>
                  <a:pt x="122085" y="3019729"/>
                </a:lnTo>
                <a:lnTo>
                  <a:pt x="128778" y="3016758"/>
                </a:lnTo>
                <a:lnTo>
                  <a:pt x="130302" y="3015234"/>
                </a:lnTo>
                <a:lnTo>
                  <a:pt x="131064" y="3015234"/>
                </a:lnTo>
                <a:lnTo>
                  <a:pt x="131826" y="3013710"/>
                </a:lnTo>
                <a:lnTo>
                  <a:pt x="132588" y="3013710"/>
                </a:lnTo>
                <a:lnTo>
                  <a:pt x="133350" y="3012186"/>
                </a:lnTo>
                <a:lnTo>
                  <a:pt x="134112" y="3011424"/>
                </a:lnTo>
                <a:lnTo>
                  <a:pt x="134112" y="3009900"/>
                </a:lnTo>
                <a:lnTo>
                  <a:pt x="134874" y="3009900"/>
                </a:lnTo>
                <a:lnTo>
                  <a:pt x="134874" y="1538478"/>
                </a:lnTo>
                <a:lnTo>
                  <a:pt x="136398" y="1536954"/>
                </a:lnTo>
                <a:lnTo>
                  <a:pt x="160584" y="1529343"/>
                </a:lnTo>
                <a:lnTo>
                  <a:pt x="190614" y="1524828"/>
                </a:lnTo>
                <a:lnTo>
                  <a:pt x="221352" y="1522560"/>
                </a:lnTo>
                <a:lnTo>
                  <a:pt x="246888" y="1521714"/>
                </a:lnTo>
                <a:close/>
              </a:path>
              <a:path w="265429" h="3034029">
                <a:moveTo>
                  <a:pt x="125730" y="3006852"/>
                </a:moveTo>
                <a:lnTo>
                  <a:pt x="125730" y="3006090"/>
                </a:lnTo>
                <a:lnTo>
                  <a:pt x="124968" y="3007614"/>
                </a:lnTo>
                <a:lnTo>
                  <a:pt x="125730" y="3006852"/>
                </a:lnTo>
                <a:close/>
              </a:path>
              <a:path w="265429" h="3034029">
                <a:moveTo>
                  <a:pt x="135382" y="1495298"/>
                </a:moveTo>
                <a:lnTo>
                  <a:pt x="134874" y="1494282"/>
                </a:lnTo>
                <a:lnTo>
                  <a:pt x="134874" y="1495044"/>
                </a:lnTo>
                <a:lnTo>
                  <a:pt x="135382" y="1495298"/>
                </a:lnTo>
                <a:close/>
              </a:path>
              <a:path w="265429" h="3034029">
                <a:moveTo>
                  <a:pt x="135636" y="1495806"/>
                </a:moveTo>
                <a:lnTo>
                  <a:pt x="135382" y="1495298"/>
                </a:lnTo>
                <a:lnTo>
                  <a:pt x="134874" y="1495044"/>
                </a:lnTo>
                <a:lnTo>
                  <a:pt x="135636" y="1495806"/>
                </a:lnTo>
                <a:close/>
              </a:path>
              <a:path w="265429" h="3034029">
                <a:moveTo>
                  <a:pt x="135636" y="1537716"/>
                </a:moveTo>
                <a:lnTo>
                  <a:pt x="134874" y="1538478"/>
                </a:lnTo>
                <a:lnTo>
                  <a:pt x="135382" y="1538224"/>
                </a:lnTo>
                <a:lnTo>
                  <a:pt x="135636" y="1537716"/>
                </a:lnTo>
                <a:close/>
              </a:path>
              <a:path w="265429" h="3034029">
                <a:moveTo>
                  <a:pt x="135382" y="1538224"/>
                </a:moveTo>
                <a:lnTo>
                  <a:pt x="134874" y="1538478"/>
                </a:lnTo>
                <a:lnTo>
                  <a:pt x="134874" y="1539240"/>
                </a:lnTo>
                <a:lnTo>
                  <a:pt x="135382" y="1538224"/>
                </a:lnTo>
                <a:close/>
              </a:path>
              <a:path w="265429" h="3034029">
                <a:moveTo>
                  <a:pt x="136398" y="1495806"/>
                </a:moveTo>
                <a:lnTo>
                  <a:pt x="135382" y="1495298"/>
                </a:lnTo>
                <a:lnTo>
                  <a:pt x="135636" y="1495806"/>
                </a:lnTo>
                <a:lnTo>
                  <a:pt x="136398" y="1495806"/>
                </a:lnTo>
                <a:close/>
              </a:path>
              <a:path w="265429" h="3034029">
                <a:moveTo>
                  <a:pt x="136398" y="1537716"/>
                </a:moveTo>
                <a:lnTo>
                  <a:pt x="135636" y="1537716"/>
                </a:lnTo>
                <a:lnTo>
                  <a:pt x="135382" y="1538224"/>
                </a:lnTo>
                <a:lnTo>
                  <a:pt x="136398" y="1537716"/>
                </a:lnTo>
                <a:close/>
              </a:path>
              <a:path w="265429" h="3034029">
                <a:moveTo>
                  <a:pt x="265176" y="1519428"/>
                </a:moveTo>
                <a:lnTo>
                  <a:pt x="265176" y="1514094"/>
                </a:lnTo>
                <a:lnTo>
                  <a:pt x="262890" y="1511808"/>
                </a:lnTo>
                <a:lnTo>
                  <a:pt x="246888" y="1511808"/>
                </a:lnTo>
                <a:lnTo>
                  <a:pt x="219824" y="1512991"/>
                </a:lnTo>
                <a:lnTo>
                  <a:pt x="188342" y="1515551"/>
                </a:lnTo>
                <a:lnTo>
                  <a:pt x="180938" y="1516717"/>
                </a:lnTo>
                <a:lnTo>
                  <a:pt x="187809" y="1517746"/>
                </a:lnTo>
                <a:lnTo>
                  <a:pt x="221352" y="1520173"/>
                </a:lnTo>
                <a:lnTo>
                  <a:pt x="246888" y="1521714"/>
                </a:lnTo>
                <a:lnTo>
                  <a:pt x="262890" y="1521714"/>
                </a:lnTo>
                <a:lnTo>
                  <a:pt x="265176" y="1519428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650107" y="4245355"/>
            <a:ext cx="1485900" cy="590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43815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Calibri"/>
                <a:cs typeface="Calibri"/>
              </a:rPr>
              <a:t>altura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del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coche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400" spc="-10">
                <a:latin typeface="Calibri"/>
                <a:cs typeface="Calibri"/>
              </a:rPr>
              <a:t>DIST=X1+X2+B1+B2;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65789" y="3269741"/>
            <a:ext cx="281305" cy="1666239"/>
          </a:xfrm>
          <a:custGeom>
            <a:avLst/>
            <a:gdLst/>
            <a:ahLst/>
            <a:cxnLst/>
            <a:rect l="l" t="t" r="r" b="b"/>
            <a:pathLst>
              <a:path w="281304" h="1666239">
                <a:moveTo>
                  <a:pt x="144018" y="822141"/>
                </a:moveTo>
                <a:lnTo>
                  <a:pt x="144018" y="810768"/>
                </a:lnTo>
                <a:lnTo>
                  <a:pt x="143256" y="810006"/>
                </a:lnTo>
                <a:lnTo>
                  <a:pt x="143256" y="25145"/>
                </a:lnTo>
                <a:lnTo>
                  <a:pt x="142494" y="25145"/>
                </a:lnTo>
                <a:lnTo>
                  <a:pt x="142494" y="24383"/>
                </a:lnTo>
                <a:lnTo>
                  <a:pt x="141732" y="23621"/>
                </a:lnTo>
                <a:lnTo>
                  <a:pt x="141732" y="22859"/>
                </a:lnTo>
                <a:lnTo>
                  <a:pt x="140970" y="21335"/>
                </a:lnTo>
                <a:lnTo>
                  <a:pt x="140208" y="21335"/>
                </a:lnTo>
                <a:lnTo>
                  <a:pt x="140208" y="20573"/>
                </a:lnTo>
                <a:lnTo>
                  <a:pt x="77995" y="3654"/>
                </a:lnTo>
                <a:lnTo>
                  <a:pt x="14478" y="0"/>
                </a:lnTo>
                <a:lnTo>
                  <a:pt x="762" y="0"/>
                </a:lnTo>
                <a:lnTo>
                  <a:pt x="0" y="9144"/>
                </a:lnTo>
                <a:lnTo>
                  <a:pt x="14478" y="9143"/>
                </a:lnTo>
                <a:lnTo>
                  <a:pt x="28194" y="9905"/>
                </a:lnTo>
                <a:lnTo>
                  <a:pt x="45658" y="10947"/>
                </a:lnTo>
                <a:lnTo>
                  <a:pt x="62979" y="11944"/>
                </a:lnTo>
                <a:lnTo>
                  <a:pt x="80243" y="13445"/>
                </a:lnTo>
                <a:lnTo>
                  <a:pt x="119926" y="20916"/>
                </a:lnTo>
                <a:lnTo>
                  <a:pt x="132588" y="26669"/>
                </a:lnTo>
                <a:lnTo>
                  <a:pt x="133350" y="27050"/>
                </a:lnTo>
                <a:lnTo>
                  <a:pt x="133350" y="26669"/>
                </a:lnTo>
                <a:lnTo>
                  <a:pt x="134112" y="27431"/>
                </a:lnTo>
                <a:lnTo>
                  <a:pt x="134112" y="813054"/>
                </a:lnTo>
                <a:lnTo>
                  <a:pt x="134874" y="813816"/>
                </a:lnTo>
                <a:lnTo>
                  <a:pt x="134874" y="814578"/>
                </a:lnTo>
                <a:lnTo>
                  <a:pt x="135636" y="814578"/>
                </a:lnTo>
                <a:lnTo>
                  <a:pt x="136398" y="816102"/>
                </a:lnTo>
                <a:lnTo>
                  <a:pt x="136398" y="816863"/>
                </a:lnTo>
                <a:lnTo>
                  <a:pt x="137160" y="816863"/>
                </a:lnTo>
                <a:lnTo>
                  <a:pt x="137922" y="818388"/>
                </a:lnTo>
                <a:lnTo>
                  <a:pt x="140208" y="819150"/>
                </a:lnTo>
                <a:lnTo>
                  <a:pt x="144018" y="822141"/>
                </a:lnTo>
                <a:close/>
              </a:path>
              <a:path w="281304" h="1666239">
                <a:moveTo>
                  <a:pt x="262890" y="837438"/>
                </a:moveTo>
                <a:lnTo>
                  <a:pt x="248412" y="837438"/>
                </a:lnTo>
                <a:lnTo>
                  <a:pt x="230434" y="836478"/>
                </a:lnTo>
                <a:lnTo>
                  <a:pt x="213259" y="835213"/>
                </a:lnTo>
                <a:lnTo>
                  <a:pt x="196135" y="833346"/>
                </a:lnTo>
                <a:lnTo>
                  <a:pt x="193039" y="832866"/>
                </a:lnTo>
                <a:lnTo>
                  <a:pt x="178308" y="835152"/>
                </a:lnTo>
                <a:lnTo>
                  <a:pt x="140208" y="845819"/>
                </a:lnTo>
                <a:lnTo>
                  <a:pt x="137160" y="848868"/>
                </a:lnTo>
                <a:lnTo>
                  <a:pt x="136398" y="848868"/>
                </a:lnTo>
                <a:lnTo>
                  <a:pt x="136398" y="849630"/>
                </a:lnTo>
                <a:lnTo>
                  <a:pt x="135636" y="851154"/>
                </a:lnTo>
                <a:lnTo>
                  <a:pt x="134874" y="851154"/>
                </a:lnTo>
                <a:lnTo>
                  <a:pt x="134874" y="851916"/>
                </a:lnTo>
                <a:lnTo>
                  <a:pt x="134112" y="852678"/>
                </a:lnTo>
                <a:lnTo>
                  <a:pt x="134112" y="1638300"/>
                </a:lnTo>
                <a:lnTo>
                  <a:pt x="133350" y="1639062"/>
                </a:lnTo>
                <a:lnTo>
                  <a:pt x="133350" y="1638681"/>
                </a:lnTo>
                <a:lnTo>
                  <a:pt x="132588" y="1639062"/>
                </a:lnTo>
                <a:lnTo>
                  <a:pt x="107494" y="1648054"/>
                </a:lnTo>
                <a:lnTo>
                  <a:pt x="75023" y="1652768"/>
                </a:lnTo>
                <a:lnTo>
                  <a:pt x="41807" y="1655010"/>
                </a:lnTo>
                <a:lnTo>
                  <a:pt x="14478" y="1656588"/>
                </a:lnTo>
                <a:lnTo>
                  <a:pt x="0" y="1656588"/>
                </a:lnTo>
                <a:lnTo>
                  <a:pt x="762" y="1665732"/>
                </a:lnTo>
                <a:lnTo>
                  <a:pt x="14478" y="1665732"/>
                </a:lnTo>
                <a:lnTo>
                  <a:pt x="42454" y="1664915"/>
                </a:lnTo>
                <a:lnTo>
                  <a:pt x="78028" y="1662106"/>
                </a:lnTo>
                <a:lnTo>
                  <a:pt x="112888" y="1656352"/>
                </a:lnTo>
                <a:lnTo>
                  <a:pt x="133350" y="1648681"/>
                </a:lnTo>
                <a:lnTo>
                  <a:pt x="133350" y="1639062"/>
                </a:lnTo>
                <a:lnTo>
                  <a:pt x="133604" y="1638554"/>
                </a:lnTo>
                <a:lnTo>
                  <a:pt x="133604" y="1648586"/>
                </a:lnTo>
                <a:lnTo>
                  <a:pt x="138684" y="1646682"/>
                </a:lnTo>
                <a:lnTo>
                  <a:pt x="140208" y="1645158"/>
                </a:lnTo>
                <a:lnTo>
                  <a:pt x="140208" y="1644395"/>
                </a:lnTo>
                <a:lnTo>
                  <a:pt x="140970" y="1644395"/>
                </a:lnTo>
                <a:lnTo>
                  <a:pt x="141732" y="1642872"/>
                </a:lnTo>
                <a:lnTo>
                  <a:pt x="141732" y="1642110"/>
                </a:lnTo>
                <a:lnTo>
                  <a:pt x="142494" y="1641348"/>
                </a:lnTo>
                <a:lnTo>
                  <a:pt x="142494" y="1640586"/>
                </a:lnTo>
                <a:lnTo>
                  <a:pt x="143256" y="1640586"/>
                </a:lnTo>
                <a:lnTo>
                  <a:pt x="143256" y="855726"/>
                </a:lnTo>
                <a:lnTo>
                  <a:pt x="144018" y="854963"/>
                </a:lnTo>
                <a:lnTo>
                  <a:pt x="169815" y="845878"/>
                </a:lnTo>
                <a:lnTo>
                  <a:pt x="202077" y="841209"/>
                </a:lnTo>
                <a:lnTo>
                  <a:pt x="235027" y="839037"/>
                </a:lnTo>
                <a:lnTo>
                  <a:pt x="262890" y="837438"/>
                </a:lnTo>
                <a:close/>
              </a:path>
              <a:path w="281304" h="1666239">
                <a:moveTo>
                  <a:pt x="134112" y="27431"/>
                </a:moveTo>
                <a:lnTo>
                  <a:pt x="133350" y="26669"/>
                </a:lnTo>
                <a:lnTo>
                  <a:pt x="133604" y="27177"/>
                </a:lnTo>
                <a:lnTo>
                  <a:pt x="134112" y="27431"/>
                </a:lnTo>
                <a:close/>
              </a:path>
              <a:path w="281304" h="1666239">
                <a:moveTo>
                  <a:pt x="133604" y="27177"/>
                </a:moveTo>
                <a:lnTo>
                  <a:pt x="133350" y="26669"/>
                </a:lnTo>
                <a:lnTo>
                  <a:pt x="133350" y="27050"/>
                </a:lnTo>
                <a:lnTo>
                  <a:pt x="133604" y="27177"/>
                </a:lnTo>
                <a:close/>
              </a:path>
              <a:path w="281304" h="1666239">
                <a:moveTo>
                  <a:pt x="134112" y="810768"/>
                </a:moveTo>
                <a:lnTo>
                  <a:pt x="134112" y="28193"/>
                </a:lnTo>
                <a:lnTo>
                  <a:pt x="133350" y="27431"/>
                </a:lnTo>
                <a:lnTo>
                  <a:pt x="133350" y="810006"/>
                </a:lnTo>
                <a:lnTo>
                  <a:pt x="134112" y="810768"/>
                </a:lnTo>
                <a:close/>
              </a:path>
              <a:path w="281304" h="1666239">
                <a:moveTo>
                  <a:pt x="134112" y="1637538"/>
                </a:moveTo>
                <a:lnTo>
                  <a:pt x="134112" y="854963"/>
                </a:lnTo>
                <a:lnTo>
                  <a:pt x="133350" y="855726"/>
                </a:lnTo>
                <a:lnTo>
                  <a:pt x="133350" y="1638300"/>
                </a:lnTo>
                <a:lnTo>
                  <a:pt x="134112" y="1637538"/>
                </a:lnTo>
                <a:close/>
              </a:path>
              <a:path w="281304" h="1666239">
                <a:moveTo>
                  <a:pt x="134112" y="1638300"/>
                </a:moveTo>
                <a:lnTo>
                  <a:pt x="133604" y="1638554"/>
                </a:lnTo>
                <a:lnTo>
                  <a:pt x="133350" y="1639062"/>
                </a:lnTo>
                <a:lnTo>
                  <a:pt x="134112" y="1638300"/>
                </a:lnTo>
                <a:close/>
              </a:path>
              <a:path w="281304" h="1666239">
                <a:moveTo>
                  <a:pt x="134112" y="28193"/>
                </a:moveTo>
                <a:lnTo>
                  <a:pt x="134112" y="27431"/>
                </a:lnTo>
                <a:lnTo>
                  <a:pt x="133604" y="27177"/>
                </a:lnTo>
                <a:lnTo>
                  <a:pt x="134112" y="28193"/>
                </a:lnTo>
                <a:close/>
              </a:path>
              <a:path w="281304" h="1666239">
                <a:moveTo>
                  <a:pt x="134112" y="1638300"/>
                </a:moveTo>
                <a:lnTo>
                  <a:pt x="134112" y="1637538"/>
                </a:lnTo>
                <a:lnTo>
                  <a:pt x="133604" y="1638554"/>
                </a:lnTo>
                <a:lnTo>
                  <a:pt x="134112" y="1638300"/>
                </a:lnTo>
                <a:close/>
              </a:path>
              <a:path w="281304" h="1666239">
                <a:moveTo>
                  <a:pt x="143764" y="810260"/>
                </a:moveTo>
                <a:lnTo>
                  <a:pt x="143256" y="809244"/>
                </a:lnTo>
                <a:lnTo>
                  <a:pt x="143256" y="810006"/>
                </a:lnTo>
                <a:lnTo>
                  <a:pt x="143764" y="810260"/>
                </a:lnTo>
                <a:close/>
              </a:path>
              <a:path w="281304" h="1666239">
                <a:moveTo>
                  <a:pt x="144018" y="810768"/>
                </a:moveTo>
                <a:lnTo>
                  <a:pt x="143764" y="810260"/>
                </a:lnTo>
                <a:lnTo>
                  <a:pt x="143256" y="810006"/>
                </a:lnTo>
                <a:lnTo>
                  <a:pt x="144018" y="810768"/>
                </a:lnTo>
                <a:close/>
              </a:path>
              <a:path w="281304" h="1666239">
                <a:moveTo>
                  <a:pt x="144018" y="854963"/>
                </a:moveTo>
                <a:lnTo>
                  <a:pt x="143256" y="855726"/>
                </a:lnTo>
                <a:lnTo>
                  <a:pt x="143256" y="856488"/>
                </a:lnTo>
                <a:lnTo>
                  <a:pt x="144018" y="854963"/>
                </a:lnTo>
                <a:close/>
              </a:path>
              <a:path w="281304" h="1666239">
                <a:moveTo>
                  <a:pt x="262890" y="828294"/>
                </a:moveTo>
                <a:lnTo>
                  <a:pt x="248412" y="827487"/>
                </a:lnTo>
                <a:lnTo>
                  <a:pt x="230434" y="826439"/>
                </a:lnTo>
                <a:lnTo>
                  <a:pt x="214379" y="825536"/>
                </a:lnTo>
                <a:lnTo>
                  <a:pt x="170688" y="819912"/>
                </a:lnTo>
                <a:lnTo>
                  <a:pt x="156972" y="816102"/>
                </a:lnTo>
                <a:lnTo>
                  <a:pt x="150876" y="814578"/>
                </a:lnTo>
                <a:lnTo>
                  <a:pt x="148590" y="813816"/>
                </a:lnTo>
                <a:lnTo>
                  <a:pt x="147066" y="812292"/>
                </a:lnTo>
                <a:lnTo>
                  <a:pt x="145542" y="811530"/>
                </a:lnTo>
                <a:lnTo>
                  <a:pt x="144780" y="810768"/>
                </a:lnTo>
                <a:lnTo>
                  <a:pt x="143764" y="810260"/>
                </a:lnTo>
                <a:lnTo>
                  <a:pt x="144018" y="810768"/>
                </a:lnTo>
                <a:lnTo>
                  <a:pt x="144018" y="822141"/>
                </a:lnTo>
                <a:lnTo>
                  <a:pt x="146240" y="823887"/>
                </a:lnTo>
                <a:lnTo>
                  <a:pt x="153695" y="824953"/>
                </a:lnTo>
                <a:lnTo>
                  <a:pt x="160782" y="827532"/>
                </a:lnTo>
                <a:lnTo>
                  <a:pt x="169815" y="829164"/>
                </a:lnTo>
                <a:lnTo>
                  <a:pt x="178308" y="830580"/>
                </a:lnTo>
                <a:lnTo>
                  <a:pt x="193039" y="832866"/>
                </a:lnTo>
                <a:lnTo>
                  <a:pt x="196135" y="832385"/>
                </a:lnTo>
                <a:lnTo>
                  <a:pt x="213259" y="830518"/>
                </a:lnTo>
                <a:lnTo>
                  <a:pt x="230434" y="829253"/>
                </a:lnTo>
                <a:lnTo>
                  <a:pt x="248412" y="828294"/>
                </a:lnTo>
                <a:lnTo>
                  <a:pt x="262890" y="828294"/>
                </a:lnTo>
                <a:close/>
              </a:path>
              <a:path w="281304" h="1666239">
                <a:moveTo>
                  <a:pt x="281178" y="835152"/>
                </a:moveTo>
                <a:lnTo>
                  <a:pt x="281178" y="830580"/>
                </a:lnTo>
                <a:lnTo>
                  <a:pt x="278892" y="828294"/>
                </a:lnTo>
                <a:lnTo>
                  <a:pt x="248412" y="828294"/>
                </a:lnTo>
                <a:lnTo>
                  <a:pt x="230434" y="829253"/>
                </a:lnTo>
                <a:lnTo>
                  <a:pt x="213259" y="830518"/>
                </a:lnTo>
                <a:lnTo>
                  <a:pt x="196135" y="832385"/>
                </a:lnTo>
                <a:lnTo>
                  <a:pt x="193039" y="832866"/>
                </a:lnTo>
                <a:lnTo>
                  <a:pt x="196135" y="833346"/>
                </a:lnTo>
                <a:lnTo>
                  <a:pt x="213259" y="835213"/>
                </a:lnTo>
                <a:lnTo>
                  <a:pt x="230434" y="836478"/>
                </a:lnTo>
                <a:lnTo>
                  <a:pt x="248412" y="837438"/>
                </a:lnTo>
                <a:lnTo>
                  <a:pt x="278892" y="837438"/>
                </a:lnTo>
                <a:lnTo>
                  <a:pt x="281178" y="835152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955419" y="3967988"/>
            <a:ext cx="98679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10">
                <a:latin typeface="Calibri"/>
                <a:cs typeface="Calibri"/>
              </a:rPr>
              <a:t>SUSP=X1+B2;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31219" y="1723897"/>
            <a:ext cx="837565" cy="2219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Calibri"/>
                <a:cs typeface="Calibri"/>
              </a:rPr>
              <a:t>WN=6.28*.1;  </a:t>
            </a:r>
            <a:r>
              <a:rPr dirty="0" sz="1200" spc="-5">
                <a:latin typeface="Calibri"/>
                <a:cs typeface="Calibri"/>
              </a:rPr>
              <a:t>W=6.28*1.; 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Z=.7;</a:t>
            </a:r>
            <a:endParaRPr sz="1200">
              <a:latin typeface="Calibri"/>
              <a:cs typeface="Calibri"/>
            </a:endParaRPr>
          </a:p>
          <a:p>
            <a:pPr marL="12700" marR="270510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A2=.1; 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X1=.25; 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B2=1.25;  X1D=0.; 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B1=1.;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T=0.;</a:t>
            </a:r>
            <a:endParaRPr sz="1200">
              <a:latin typeface="Calibri"/>
              <a:cs typeface="Calibri"/>
            </a:endParaRPr>
          </a:p>
          <a:p>
            <a:pPr marL="12700" marR="335280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S=0.; 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H=.001;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count=0;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958225" y="4066032"/>
            <a:ext cx="9525" cy="936625"/>
            <a:chOff x="1958225" y="4066032"/>
            <a:chExt cx="9525" cy="936625"/>
          </a:xfrm>
        </p:grpSpPr>
        <p:sp>
          <p:nvSpPr>
            <p:cNvPr id="4" name="object 4"/>
            <p:cNvSpPr/>
            <p:nvPr/>
          </p:nvSpPr>
          <p:spPr>
            <a:xfrm>
              <a:off x="1962797" y="4066032"/>
              <a:ext cx="0" cy="905510"/>
            </a:xfrm>
            <a:custGeom>
              <a:avLst/>
              <a:gdLst/>
              <a:ahLst/>
              <a:cxnLst/>
              <a:rect l="l" t="t" r="r" b="b"/>
              <a:pathLst>
                <a:path w="0" h="905510">
                  <a:moveTo>
                    <a:pt x="0" y="0"/>
                  </a:moveTo>
                  <a:lnTo>
                    <a:pt x="0" y="905255"/>
                  </a:lnTo>
                </a:path>
              </a:pathLst>
            </a:custGeom>
            <a:ln w="9143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958225" y="4999482"/>
              <a:ext cx="9525" cy="3175"/>
            </a:xfrm>
            <a:custGeom>
              <a:avLst/>
              <a:gdLst/>
              <a:ahLst/>
              <a:cxnLst/>
              <a:rect l="l" t="t" r="r" b="b"/>
              <a:pathLst>
                <a:path w="9525" h="3175">
                  <a:moveTo>
                    <a:pt x="9143" y="3047"/>
                  </a:moveTo>
                  <a:lnTo>
                    <a:pt x="9143" y="0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9143" y="30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85983" y="605281"/>
            <a:ext cx="600392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latin typeface="Calibri"/>
                <a:cs typeface="Calibri"/>
              </a:rPr>
              <a:t>Simulación</a:t>
            </a:r>
            <a:r>
              <a:rPr dirty="0" spc="-10" b="1">
                <a:latin typeface="Calibri"/>
                <a:cs typeface="Calibri"/>
              </a:rPr>
              <a:t> </a:t>
            </a:r>
            <a:r>
              <a:rPr dirty="0" b="1">
                <a:latin typeface="Calibri"/>
                <a:cs typeface="Calibri"/>
              </a:rPr>
              <a:t>que</a:t>
            </a:r>
            <a:r>
              <a:rPr dirty="0" spc="-10" b="1">
                <a:latin typeface="Calibri"/>
                <a:cs typeface="Calibri"/>
              </a:rPr>
              <a:t> </a:t>
            </a:r>
            <a:r>
              <a:rPr dirty="0" spc="-20" b="1">
                <a:latin typeface="Calibri"/>
                <a:cs typeface="Calibri"/>
              </a:rPr>
              <a:t>Integra </a:t>
            </a:r>
            <a:r>
              <a:rPr dirty="0" b="1">
                <a:latin typeface="Calibri"/>
                <a:cs typeface="Calibri"/>
              </a:rPr>
              <a:t>la</a:t>
            </a:r>
            <a:r>
              <a:rPr dirty="0" spc="-5" b="1">
                <a:latin typeface="Calibri"/>
                <a:cs typeface="Calibri"/>
              </a:rPr>
              <a:t> </a:t>
            </a:r>
            <a:r>
              <a:rPr dirty="0" spc="-10" b="1">
                <a:latin typeface="Calibri"/>
                <a:cs typeface="Calibri"/>
              </a:rPr>
              <a:t>Ecuación</a:t>
            </a:r>
            <a:r>
              <a:rPr dirty="0" spc="-15" b="1">
                <a:latin typeface="Calibri"/>
                <a:cs typeface="Calibri"/>
              </a:rPr>
              <a:t> </a:t>
            </a:r>
            <a:r>
              <a:rPr dirty="0" spc="-10" b="1">
                <a:latin typeface="Calibri"/>
                <a:cs typeface="Calibri"/>
              </a:rPr>
              <a:t>Diferencial </a:t>
            </a:r>
            <a:r>
              <a:rPr dirty="0" b="1">
                <a:latin typeface="Calibri"/>
                <a:cs typeface="Calibri"/>
              </a:rPr>
              <a:t>de</a:t>
            </a:r>
            <a:r>
              <a:rPr dirty="0" spc="-10" b="1">
                <a:latin typeface="Calibri"/>
                <a:cs typeface="Calibri"/>
              </a:rPr>
              <a:t> </a:t>
            </a:r>
            <a:r>
              <a:rPr dirty="0" b="1">
                <a:latin typeface="Calibri"/>
                <a:cs typeface="Calibri"/>
              </a:rPr>
              <a:t>la</a:t>
            </a:r>
            <a:r>
              <a:rPr dirty="0" spc="-20" b="1">
                <a:latin typeface="Calibri"/>
                <a:cs typeface="Calibri"/>
              </a:rPr>
              <a:t> </a:t>
            </a:r>
            <a:r>
              <a:rPr dirty="0" spc="-5" b="1">
                <a:latin typeface="Calibri"/>
                <a:cs typeface="Calibri"/>
              </a:rPr>
              <a:t>Suspensión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24172" y="1420752"/>
            <a:ext cx="3446223" cy="2948039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65737" y="1232408"/>
            <a:ext cx="3559175" cy="5146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</a:rPr>
              <a:t>while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T&lt;=20</a:t>
            </a:r>
            <a:endParaRPr sz="1200">
              <a:latin typeface="Calibri"/>
              <a:cs typeface="Calibri"/>
            </a:endParaRPr>
          </a:p>
          <a:p>
            <a:pPr marL="927100" marR="1748789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S=S+H; 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X1OLD=X1; 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X1DOLD=X1D;</a:t>
            </a:r>
            <a:endParaRPr sz="1200">
              <a:latin typeface="Calibri"/>
              <a:cs typeface="Calibri"/>
            </a:endParaRPr>
          </a:p>
          <a:p>
            <a:pPr marL="927100" marR="897255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X2=A2*sin(W*T); 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X2D=A2*W*cos(W*T); 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X2DD=‐A2*W*W*sin(W*T);</a:t>
            </a:r>
            <a:endParaRPr sz="1200">
              <a:latin typeface="Calibri"/>
              <a:cs typeface="Calibri"/>
            </a:endParaRPr>
          </a:p>
          <a:p>
            <a:pPr marL="927100" marR="5080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X1DD=‐2.*Z*WN*X1D‐WN*WN*X1‐X2DD; </a:t>
            </a:r>
            <a:r>
              <a:rPr dirty="0" sz="1200" spc="-2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X1=X1+H*X1D;</a:t>
            </a:r>
            <a:endParaRPr sz="1200">
              <a:latin typeface="Calibri"/>
              <a:cs typeface="Calibri"/>
            </a:endParaRPr>
          </a:p>
          <a:p>
            <a:pPr marL="927100" marR="1416050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X1D=X1D+H*X1DD;  </a:t>
            </a:r>
            <a:r>
              <a:rPr dirty="0" sz="1200">
                <a:latin typeface="Calibri"/>
                <a:cs typeface="Calibri"/>
              </a:rPr>
              <a:t>T=T+H;</a:t>
            </a:r>
            <a:endParaRPr sz="1200">
              <a:latin typeface="Calibri"/>
              <a:cs typeface="Calibri"/>
            </a:endParaRPr>
          </a:p>
          <a:p>
            <a:pPr marL="927100" marR="897255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X2=A2*sin(W*T); 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X2D=A2*W*cos(W*T); 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X2DD=‐A2*W*W*sin(W*T);</a:t>
            </a:r>
            <a:endParaRPr sz="1200">
              <a:latin typeface="Calibri"/>
              <a:cs typeface="Calibri"/>
            </a:endParaRPr>
          </a:p>
          <a:p>
            <a:pPr marL="927100" marR="5080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X1DD=‐2.*Z*WN*X1D‐WN*WN*X1‐X2DD; </a:t>
            </a:r>
            <a:r>
              <a:rPr dirty="0" sz="1200" spc="-2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X1=.5*(X1OLD+X1+H*X1D); 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X1D=.5*(X1DOLD+X1D+H*X1DD);</a:t>
            </a:r>
            <a:endParaRPr sz="12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if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S&gt;=.1</a:t>
            </a:r>
            <a:endParaRPr sz="1200">
              <a:latin typeface="Calibri"/>
              <a:cs typeface="Calibri"/>
            </a:endParaRPr>
          </a:p>
          <a:p>
            <a:pPr marL="1841500" marR="456565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S=0.; </a:t>
            </a:r>
            <a:r>
              <a:rPr dirty="0" sz="1200">
                <a:latin typeface="Calibri"/>
                <a:cs typeface="Calibri"/>
              </a:rPr>
              <a:t> DI</a:t>
            </a:r>
            <a:r>
              <a:rPr dirty="0" sz="1200" spc="-10">
                <a:latin typeface="Calibri"/>
                <a:cs typeface="Calibri"/>
              </a:rPr>
              <a:t>S</a:t>
            </a:r>
            <a:r>
              <a:rPr dirty="0" sz="1200" spc="-5">
                <a:latin typeface="Calibri"/>
                <a:cs typeface="Calibri"/>
              </a:rPr>
              <a:t>T</a:t>
            </a:r>
            <a:r>
              <a:rPr dirty="0" sz="1200">
                <a:latin typeface="Calibri"/>
                <a:cs typeface="Calibri"/>
              </a:rPr>
              <a:t>=X1+X2+B1+B2;  </a:t>
            </a:r>
            <a:r>
              <a:rPr dirty="0" sz="1200" spc="-5">
                <a:latin typeface="Calibri"/>
                <a:cs typeface="Calibri"/>
              </a:rPr>
              <a:t>SUSP=X1+B2;</a:t>
            </a:r>
            <a:endParaRPr sz="1200">
              <a:latin typeface="Calibri"/>
              <a:cs typeface="Calibri"/>
            </a:endParaRPr>
          </a:p>
          <a:p>
            <a:pPr marL="1841500" marR="183515">
              <a:lnSpc>
                <a:spcPct val="100000"/>
              </a:lnSpc>
            </a:pPr>
            <a:r>
              <a:rPr dirty="0" sz="1200" spc="-10">
                <a:latin typeface="Calibri"/>
                <a:cs typeface="Calibri"/>
              </a:rPr>
              <a:t>count=count+1; 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ArrayT(count)=T; 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ArraySUSP(count)=SUSP; </a:t>
            </a:r>
            <a:r>
              <a:rPr dirty="0" sz="1200" spc="-26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ArrayX2(count)=X2; 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ArrayDIST(count)=DIST;</a:t>
            </a:r>
            <a:endParaRPr sz="12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end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end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17889" y="537983"/>
            <a:ext cx="10160" cy="504825"/>
          </a:xfrm>
          <a:custGeom>
            <a:avLst/>
            <a:gdLst/>
            <a:ahLst/>
            <a:cxnLst/>
            <a:rect l="l" t="t" r="r" b="b"/>
            <a:pathLst>
              <a:path w="10160" h="504825">
                <a:moveTo>
                  <a:pt x="9906" y="467106"/>
                </a:moveTo>
                <a:lnTo>
                  <a:pt x="0" y="467106"/>
                </a:lnTo>
                <a:lnTo>
                  <a:pt x="0" y="504444"/>
                </a:lnTo>
                <a:lnTo>
                  <a:pt x="9906" y="504444"/>
                </a:lnTo>
                <a:lnTo>
                  <a:pt x="9906" y="467106"/>
                </a:lnTo>
                <a:close/>
              </a:path>
              <a:path w="10160" h="504825">
                <a:moveTo>
                  <a:pt x="9906" y="400050"/>
                </a:moveTo>
                <a:lnTo>
                  <a:pt x="0" y="400050"/>
                </a:lnTo>
                <a:lnTo>
                  <a:pt x="0" y="438150"/>
                </a:lnTo>
                <a:lnTo>
                  <a:pt x="9906" y="438150"/>
                </a:lnTo>
                <a:lnTo>
                  <a:pt x="9906" y="400050"/>
                </a:lnTo>
                <a:close/>
              </a:path>
              <a:path w="10160" h="504825">
                <a:moveTo>
                  <a:pt x="9906" y="333756"/>
                </a:moveTo>
                <a:lnTo>
                  <a:pt x="0" y="333756"/>
                </a:lnTo>
                <a:lnTo>
                  <a:pt x="0" y="371856"/>
                </a:lnTo>
                <a:lnTo>
                  <a:pt x="9906" y="371856"/>
                </a:lnTo>
                <a:lnTo>
                  <a:pt x="9906" y="333756"/>
                </a:lnTo>
                <a:close/>
              </a:path>
              <a:path w="10160" h="504825">
                <a:moveTo>
                  <a:pt x="9906" y="266700"/>
                </a:moveTo>
                <a:lnTo>
                  <a:pt x="0" y="266700"/>
                </a:lnTo>
                <a:lnTo>
                  <a:pt x="0" y="304800"/>
                </a:lnTo>
                <a:lnTo>
                  <a:pt x="9906" y="304800"/>
                </a:lnTo>
                <a:lnTo>
                  <a:pt x="9906" y="266700"/>
                </a:lnTo>
                <a:close/>
              </a:path>
              <a:path w="10160" h="504825">
                <a:moveTo>
                  <a:pt x="9906" y="200406"/>
                </a:moveTo>
                <a:lnTo>
                  <a:pt x="0" y="200406"/>
                </a:lnTo>
                <a:lnTo>
                  <a:pt x="0" y="238506"/>
                </a:lnTo>
                <a:lnTo>
                  <a:pt x="9906" y="238506"/>
                </a:lnTo>
                <a:lnTo>
                  <a:pt x="9906" y="200406"/>
                </a:lnTo>
                <a:close/>
              </a:path>
              <a:path w="10160" h="504825">
                <a:moveTo>
                  <a:pt x="9906" y="133350"/>
                </a:moveTo>
                <a:lnTo>
                  <a:pt x="0" y="133350"/>
                </a:lnTo>
                <a:lnTo>
                  <a:pt x="0" y="171450"/>
                </a:lnTo>
                <a:lnTo>
                  <a:pt x="9906" y="171450"/>
                </a:lnTo>
                <a:lnTo>
                  <a:pt x="9906" y="133350"/>
                </a:lnTo>
                <a:close/>
              </a:path>
              <a:path w="10160" h="504825">
                <a:moveTo>
                  <a:pt x="9906" y="67056"/>
                </a:moveTo>
                <a:lnTo>
                  <a:pt x="0" y="67056"/>
                </a:lnTo>
                <a:lnTo>
                  <a:pt x="0" y="105156"/>
                </a:lnTo>
                <a:lnTo>
                  <a:pt x="9906" y="105156"/>
                </a:lnTo>
                <a:lnTo>
                  <a:pt x="9906" y="67056"/>
                </a:lnTo>
                <a:close/>
              </a:path>
              <a:path w="10160" h="504825">
                <a:moveTo>
                  <a:pt x="9906" y="0"/>
                </a:moveTo>
                <a:lnTo>
                  <a:pt x="0" y="0"/>
                </a:lnTo>
                <a:lnTo>
                  <a:pt x="0" y="38100"/>
                </a:lnTo>
                <a:lnTo>
                  <a:pt x="9906" y="38100"/>
                </a:lnTo>
                <a:lnTo>
                  <a:pt x="99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98839" y="6481584"/>
            <a:ext cx="10160" cy="504825"/>
          </a:xfrm>
          <a:custGeom>
            <a:avLst/>
            <a:gdLst/>
            <a:ahLst/>
            <a:cxnLst/>
            <a:rect l="l" t="t" r="r" b="b"/>
            <a:pathLst>
              <a:path w="10160" h="504825">
                <a:moveTo>
                  <a:pt x="9906" y="467106"/>
                </a:moveTo>
                <a:lnTo>
                  <a:pt x="0" y="467106"/>
                </a:lnTo>
                <a:lnTo>
                  <a:pt x="0" y="504444"/>
                </a:lnTo>
                <a:lnTo>
                  <a:pt x="9906" y="504444"/>
                </a:lnTo>
                <a:lnTo>
                  <a:pt x="9906" y="467106"/>
                </a:lnTo>
                <a:close/>
              </a:path>
              <a:path w="10160" h="504825">
                <a:moveTo>
                  <a:pt x="9906" y="400050"/>
                </a:moveTo>
                <a:lnTo>
                  <a:pt x="0" y="400050"/>
                </a:lnTo>
                <a:lnTo>
                  <a:pt x="0" y="438150"/>
                </a:lnTo>
                <a:lnTo>
                  <a:pt x="9906" y="438150"/>
                </a:lnTo>
                <a:lnTo>
                  <a:pt x="9906" y="400050"/>
                </a:lnTo>
                <a:close/>
              </a:path>
              <a:path w="10160" h="504825">
                <a:moveTo>
                  <a:pt x="9906" y="333756"/>
                </a:moveTo>
                <a:lnTo>
                  <a:pt x="0" y="333756"/>
                </a:lnTo>
                <a:lnTo>
                  <a:pt x="0" y="371856"/>
                </a:lnTo>
                <a:lnTo>
                  <a:pt x="9906" y="371856"/>
                </a:lnTo>
                <a:lnTo>
                  <a:pt x="9906" y="333756"/>
                </a:lnTo>
                <a:close/>
              </a:path>
              <a:path w="10160" h="504825">
                <a:moveTo>
                  <a:pt x="9906" y="266700"/>
                </a:moveTo>
                <a:lnTo>
                  <a:pt x="0" y="266700"/>
                </a:lnTo>
                <a:lnTo>
                  <a:pt x="0" y="304800"/>
                </a:lnTo>
                <a:lnTo>
                  <a:pt x="9906" y="304800"/>
                </a:lnTo>
                <a:lnTo>
                  <a:pt x="9906" y="266700"/>
                </a:lnTo>
                <a:close/>
              </a:path>
              <a:path w="10160" h="504825">
                <a:moveTo>
                  <a:pt x="9906" y="200406"/>
                </a:moveTo>
                <a:lnTo>
                  <a:pt x="0" y="200406"/>
                </a:lnTo>
                <a:lnTo>
                  <a:pt x="0" y="238506"/>
                </a:lnTo>
                <a:lnTo>
                  <a:pt x="9906" y="238506"/>
                </a:lnTo>
                <a:lnTo>
                  <a:pt x="9906" y="200406"/>
                </a:lnTo>
                <a:close/>
              </a:path>
              <a:path w="10160" h="504825">
                <a:moveTo>
                  <a:pt x="9906" y="133350"/>
                </a:moveTo>
                <a:lnTo>
                  <a:pt x="0" y="133350"/>
                </a:lnTo>
                <a:lnTo>
                  <a:pt x="0" y="171450"/>
                </a:lnTo>
                <a:lnTo>
                  <a:pt x="9906" y="171450"/>
                </a:lnTo>
                <a:lnTo>
                  <a:pt x="9906" y="133350"/>
                </a:lnTo>
                <a:close/>
              </a:path>
              <a:path w="10160" h="504825">
                <a:moveTo>
                  <a:pt x="9906" y="67056"/>
                </a:moveTo>
                <a:lnTo>
                  <a:pt x="0" y="67056"/>
                </a:lnTo>
                <a:lnTo>
                  <a:pt x="0" y="105156"/>
                </a:lnTo>
                <a:lnTo>
                  <a:pt x="9906" y="105156"/>
                </a:lnTo>
                <a:lnTo>
                  <a:pt x="9906" y="67056"/>
                </a:lnTo>
                <a:close/>
              </a:path>
              <a:path w="10160" h="504825">
                <a:moveTo>
                  <a:pt x="9906" y="0"/>
                </a:moveTo>
                <a:lnTo>
                  <a:pt x="0" y="0"/>
                </a:lnTo>
                <a:lnTo>
                  <a:pt x="0" y="38100"/>
                </a:lnTo>
                <a:lnTo>
                  <a:pt x="9906" y="38100"/>
                </a:lnTo>
                <a:lnTo>
                  <a:pt x="99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47756" y="2613991"/>
            <a:ext cx="2323669" cy="299812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5775071" y="2608326"/>
            <a:ext cx="721360" cy="157480"/>
          </a:xfrm>
          <a:custGeom>
            <a:avLst/>
            <a:gdLst/>
            <a:ahLst/>
            <a:cxnLst/>
            <a:rect l="l" t="t" r="r" b="b"/>
            <a:pathLst>
              <a:path w="721360" h="157480">
                <a:moveTo>
                  <a:pt x="81533" y="0"/>
                </a:moveTo>
                <a:lnTo>
                  <a:pt x="0" y="24384"/>
                </a:lnTo>
                <a:lnTo>
                  <a:pt x="61721" y="70332"/>
                </a:lnTo>
                <a:lnTo>
                  <a:pt x="61721" y="40386"/>
                </a:lnTo>
                <a:lnTo>
                  <a:pt x="63245" y="30480"/>
                </a:lnTo>
                <a:lnTo>
                  <a:pt x="75911" y="32740"/>
                </a:lnTo>
                <a:lnTo>
                  <a:pt x="81533" y="0"/>
                </a:lnTo>
                <a:close/>
              </a:path>
              <a:path w="721360" h="157480">
                <a:moveTo>
                  <a:pt x="75911" y="32740"/>
                </a:moveTo>
                <a:lnTo>
                  <a:pt x="63245" y="30480"/>
                </a:lnTo>
                <a:lnTo>
                  <a:pt x="61721" y="40386"/>
                </a:lnTo>
                <a:lnTo>
                  <a:pt x="74218" y="42601"/>
                </a:lnTo>
                <a:lnTo>
                  <a:pt x="75911" y="32740"/>
                </a:lnTo>
                <a:close/>
              </a:path>
              <a:path w="721360" h="157480">
                <a:moveTo>
                  <a:pt x="74218" y="42601"/>
                </a:moveTo>
                <a:lnTo>
                  <a:pt x="61721" y="40386"/>
                </a:lnTo>
                <a:lnTo>
                  <a:pt x="61721" y="70332"/>
                </a:lnTo>
                <a:lnTo>
                  <a:pt x="68579" y="75438"/>
                </a:lnTo>
                <a:lnTo>
                  <a:pt x="74218" y="42601"/>
                </a:lnTo>
                <a:close/>
              </a:path>
              <a:path w="721360" h="157480">
                <a:moveTo>
                  <a:pt x="720851" y="147828"/>
                </a:moveTo>
                <a:lnTo>
                  <a:pt x="75911" y="32740"/>
                </a:lnTo>
                <a:lnTo>
                  <a:pt x="74218" y="42601"/>
                </a:lnTo>
                <a:lnTo>
                  <a:pt x="719327" y="156972"/>
                </a:lnTo>
                <a:lnTo>
                  <a:pt x="720851" y="147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68988" y="2123485"/>
            <a:ext cx="1596637" cy="26655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61510" y="1550167"/>
            <a:ext cx="1397121" cy="23293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4267085" y="959916"/>
            <a:ext cx="2373630" cy="1513840"/>
            <a:chOff x="4267085" y="959916"/>
            <a:chExt cx="2373630" cy="1513840"/>
          </a:xfrm>
        </p:grpSpPr>
        <p:sp>
          <p:nvSpPr>
            <p:cNvPr id="10" name="object 10"/>
            <p:cNvSpPr/>
            <p:nvPr/>
          </p:nvSpPr>
          <p:spPr>
            <a:xfrm>
              <a:off x="4267085" y="1110246"/>
              <a:ext cx="2089150" cy="1363345"/>
            </a:xfrm>
            <a:custGeom>
              <a:avLst/>
              <a:gdLst/>
              <a:ahLst/>
              <a:cxnLst/>
              <a:rect l="l" t="t" r="r" b="b"/>
              <a:pathLst>
                <a:path w="2089150" h="1363345">
                  <a:moveTo>
                    <a:pt x="1083564" y="7620"/>
                  </a:moveTo>
                  <a:lnTo>
                    <a:pt x="1076706" y="0"/>
                  </a:lnTo>
                  <a:lnTo>
                    <a:pt x="54419" y="886371"/>
                  </a:lnTo>
                  <a:lnTo>
                    <a:pt x="32766" y="861060"/>
                  </a:lnTo>
                  <a:lnTo>
                    <a:pt x="0" y="939546"/>
                  </a:lnTo>
                  <a:lnTo>
                    <a:pt x="44958" y="928306"/>
                  </a:lnTo>
                  <a:lnTo>
                    <a:pt x="82296" y="918972"/>
                  </a:lnTo>
                  <a:lnTo>
                    <a:pt x="60756" y="893787"/>
                  </a:lnTo>
                  <a:lnTo>
                    <a:pt x="1083564" y="7620"/>
                  </a:lnTo>
                  <a:close/>
                </a:path>
                <a:path w="2089150" h="1363345">
                  <a:moveTo>
                    <a:pt x="1585722" y="656082"/>
                  </a:moveTo>
                  <a:lnTo>
                    <a:pt x="1582674" y="647700"/>
                  </a:lnTo>
                  <a:lnTo>
                    <a:pt x="357225" y="1123835"/>
                  </a:lnTo>
                  <a:lnTo>
                    <a:pt x="345186" y="1092708"/>
                  </a:lnTo>
                  <a:lnTo>
                    <a:pt x="288036" y="1155954"/>
                  </a:lnTo>
                  <a:lnTo>
                    <a:pt x="345186" y="1161097"/>
                  </a:lnTo>
                  <a:lnTo>
                    <a:pt x="372618" y="1163574"/>
                  </a:lnTo>
                  <a:lnTo>
                    <a:pt x="360807" y="1133055"/>
                  </a:lnTo>
                  <a:lnTo>
                    <a:pt x="1585722" y="656082"/>
                  </a:lnTo>
                  <a:close/>
                </a:path>
                <a:path w="2089150" h="1363345">
                  <a:moveTo>
                    <a:pt x="2088642" y="1160526"/>
                  </a:moveTo>
                  <a:lnTo>
                    <a:pt x="2087880" y="1151382"/>
                  </a:lnTo>
                  <a:lnTo>
                    <a:pt x="735863" y="1320469"/>
                  </a:lnTo>
                  <a:lnTo>
                    <a:pt x="731520" y="1287018"/>
                  </a:lnTo>
                  <a:lnTo>
                    <a:pt x="660654" y="1334262"/>
                  </a:lnTo>
                  <a:lnTo>
                    <a:pt x="723138" y="1356652"/>
                  </a:lnTo>
                  <a:lnTo>
                    <a:pt x="741426" y="1363218"/>
                  </a:lnTo>
                  <a:lnTo>
                    <a:pt x="737057" y="1329651"/>
                  </a:lnTo>
                  <a:lnTo>
                    <a:pt x="2088642" y="11605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09067" y="959916"/>
              <a:ext cx="1231050" cy="2332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43411" y="1415288"/>
            <a:ext cx="2628265" cy="2219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678815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Calibri"/>
                <a:cs typeface="Calibri"/>
              </a:rPr>
              <a:t>figure 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plot(ArrayT,ArraySUSP),grid 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xlabel('Time (Sec)') 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ylabel('Suspension </a:t>
            </a:r>
            <a:r>
              <a:rPr dirty="0" sz="1200" spc="-10">
                <a:latin typeface="Calibri"/>
                <a:cs typeface="Calibri"/>
              </a:rPr>
              <a:t>Length </a:t>
            </a:r>
            <a:r>
              <a:rPr dirty="0" sz="1200">
                <a:latin typeface="Calibri"/>
                <a:cs typeface="Calibri"/>
              </a:rPr>
              <a:t>(Ft)') </a:t>
            </a:r>
            <a:r>
              <a:rPr dirty="0" sz="1200" spc="-26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axis([0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20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0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2])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dirty="0" sz="1200" spc="-10">
                <a:latin typeface="Calibri"/>
                <a:cs typeface="Calibri"/>
              </a:rPr>
              <a:t>figure 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5">
                <a:latin typeface="Calibri"/>
                <a:cs typeface="Calibri"/>
              </a:rPr>
              <a:t>plot(ArrayT,ArrayX2,ArrayT,ArrayDIST),grid </a:t>
            </a:r>
            <a:r>
              <a:rPr dirty="0" sz="1200" spc="-2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xlabel('Time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(Sec)')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ylabel('X2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and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DIST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(Ft)')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clc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22995" y="690384"/>
            <a:ext cx="9525" cy="504825"/>
          </a:xfrm>
          <a:custGeom>
            <a:avLst/>
            <a:gdLst/>
            <a:ahLst/>
            <a:cxnLst/>
            <a:rect l="l" t="t" r="r" b="b"/>
            <a:pathLst>
              <a:path w="9525" h="504825">
                <a:moveTo>
                  <a:pt x="9144" y="467106"/>
                </a:moveTo>
                <a:lnTo>
                  <a:pt x="0" y="467106"/>
                </a:lnTo>
                <a:lnTo>
                  <a:pt x="0" y="504444"/>
                </a:lnTo>
                <a:lnTo>
                  <a:pt x="9144" y="504444"/>
                </a:lnTo>
                <a:lnTo>
                  <a:pt x="9144" y="467106"/>
                </a:lnTo>
                <a:close/>
              </a:path>
              <a:path w="9525" h="504825">
                <a:moveTo>
                  <a:pt x="9144" y="400050"/>
                </a:moveTo>
                <a:lnTo>
                  <a:pt x="0" y="400050"/>
                </a:lnTo>
                <a:lnTo>
                  <a:pt x="0" y="438150"/>
                </a:lnTo>
                <a:lnTo>
                  <a:pt x="9144" y="438150"/>
                </a:lnTo>
                <a:lnTo>
                  <a:pt x="9144" y="400050"/>
                </a:lnTo>
                <a:close/>
              </a:path>
              <a:path w="9525" h="504825">
                <a:moveTo>
                  <a:pt x="9144" y="333756"/>
                </a:moveTo>
                <a:lnTo>
                  <a:pt x="0" y="333756"/>
                </a:lnTo>
                <a:lnTo>
                  <a:pt x="0" y="371856"/>
                </a:lnTo>
                <a:lnTo>
                  <a:pt x="9144" y="371856"/>
                </a:lnTo>
                <a:lnTo>
                  <a:pt x="9144" y="333756"/>
                </a:lnTo>
                <a:close/>
              </a:path>
              <a:path w="9525" h="504825">
                <a:moveTo>
                  <a:pt x="9144" y="266700"/>
                </a:moveTo>
                <a:lnTo>
                  <a:pt x="0" y="266700"/>
                </a:lnTo>
                <a:lnTo>
                  <a:pt x="0" y="304800"/>
                </a:lnTo>
                <a:lnTo>
                  <a:pt x="9144" y="304800"/>
                </a:lnTo>
                <a:lnTo>
                  <a:pt x="9144" y="266700"/>
                </a:lnTo>
                <a:close/>
              </a:path>
              <a:path w="9525" h="504825">
                <a:moveTo>
                  <a:pt x="9144" y="200406"/>
                </a:moveTo>
                <a:lnTo>
                  <a:pt x="0" y="200406"/>
                </a:lnTo>
                <a:lnTo>
                  <a:pt x="0" y="238506"/>
                </a:lnTo>
                <a:lnTo>
                  <a:pt x="9144" y="238506"/>
                </a:lnTo>
                <a:lnTo>
                  <a:pt x="9144" y="200406"/>
                </a:lnTo>
                <a:close/>
              </a:path>
              <a:path w="9525" h="504825">
                <a:moveTo>
                  <a:pt x="9144" y="133350"/>
                </a:moveTo>
                <a:lnTo>
                  <a:pt x="0" y="133350"/>
                </a:lnTo>
                <a:lnTo>
                  <a:pt x="0" y="171450"/>
                </a:lnTo>
                <a:lnTo>
                  <a:pt x="9144" y="171450"/>
                </a:lnTo>
                <a:lnTo>
                  <a:pt x="9144" y="133350"/>
                </a:lnTo>
                <a:close/>
              </a:path>
              <a:path w="9525" h="504825">
                <a:moveTo>
                  <a:pt x="9144" y="67056"/>
                </a:moveTo>
                <a:lnTo>
                  <a:pt x="0" y="67056"/>
                </a:lnTo>
                <a:lnTo>
                  <a:pt x="0" y="105156"/>
                </a:lnTo>
                <a:lnTo>
                  <a:pt x="9144" y="105156"/>
                </a:lnTo>
                <a:lnTo>
                  <a:pt x="9144" y="67056"/>
                </a:lnTo>
                <a:close/>
              </a:path>
              <a:path w="9525" h="504825">
                <a:moveTo>
                  <a:pt x="9144" y="0"/>
                </a:moveTo>
                <a:lnTo>
                  <a:pt x="0" y="0"/>
                </a:lnTo>
                <a:lnTo>
                  <a:pt x="0" y="38100"/>
                </a:lnTo>
                <a:lnTo>
                  <a:pt x="9144" y="38100"/>
                </a:lnTo>
                <a:lnTo>
                  <a:pt x="91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67553" y="1042388"/>
            <a:ext cx="5187856" cy="316017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13187" y="4476241"/>
            <a:ext cx="8888095" cy="666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Calibri"/>
                <a:cs typeface="Calibri"/>
              </a:rPr>
              <a:t>Como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puede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40">
                <a:latin typeface="Calibri"/>
                <a:cs typeface="Calibri"/>
              </a:rPr>
              <a:t>ver,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 longitud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 suspensión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oscila</a:t>
            </a:r>
            <a:r>
              <a:rPr dirty="0" sz="1600">
                <a:latin typeface="Calibri"/>
                <a:cs typeface="Calibri"/>
              </a:rPr>
              <a:t> a</a:t>
            </a:r>
            <a:r>
              <a:rPr dirty="0" sz="1600" spc="-5">
                <a:latin typeface="Calibri"/>
                <a:cs typeface="Calibri"/>
              </a:rPr>
              <a:t> la</a:t>
            </a:r>
            <a:r>
              <a:rPr dirty="0" sz="1600" spc="-10">
                <a:latin typeface="Calibri"/>
                <a:cs typeface="Calibri"/>
              </a:rPr>
              <a:t> frecuencia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del camino.</a:t>
            </a:r>
            <a:endParaRPr sz="1600">
              <a:latin typeface="Calibri"/>
              <a:cs typeface="Calibri"/>
            </a:endParaRPr>
          </a:p>
          <a:p>
            <a:pPr marL="32384">
              <a:lnSpc>
                <a:spcPct val="100000"/>
              </a:lnSpc>
              <a:spcBef>
                <a:spcPts val="1205"/>
              </a:spcBef>
            </a:pPr>
            <a:r>
              <a:rPr dirty="0" sz="1600" spc="-5">
                <a:latin typeface="Calibri"/>
                <a:cs typeface="Calibri"/>
              </a:rPr>
              <a:t>La amplitud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las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oscilaciones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 la suspensión </a:t>
            </a:r>
            <a:r>
              <a:rPr dirty="0" sz="1600">
                <a:latin typeface="Calibri"/>
                <a:cs typeface="Calibri"/>
              </a:rPr>
              <a:t>es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aproximadamente</a:t>
            </a:r>
            <a:r>
              <a:rPr dirty="0" sz="1600" spc="-5">
                <a:latin typeface="Calibri"/>
                <a:cs typeface="Calibri"/>
              </a:rPr>
              <a:t> la amplitud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los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baches del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camino.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1779" y="478025"/>
            <a:ext cx="479107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Calibri"/>
                <a:cs typeface="Calibri"/>
              </a:rPr>
              <a:t>Haciendo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funcionar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el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listado </a:t>
            </a:r>
            <a:r>
              <a:rPr dirty="0" sz="1600" spc="-5">
                <a:latin typeface="Calibri"/>
                <a:cs typeface="Calibri"/>
              </a:rPr>
              <a:t>con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el</a:t>
            </a:r>
            <a:r>
              <a:rPr dirty="0" sz="1600" spc="-5">
                <a:latin typeface="Calibri"/>
                <a:cs typeface="Calibri"/>
              </a:rPr>
              <a:t> caso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nominal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tiene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31675" y="2281682"/>
            <a:ext cx="98679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10">
                <a:latin typeface="Calibri"/>
                <a:cs typeface="Calibri"/>
              </a:rPr>
              <a:t>SUSP=X1+B2;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5733" y="1209114"/>
            <a:ext cx="200025" cy="23344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18551" y="1192709"/>
            <a:ext cx="407669" cy="24594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42727" y="440991"/>
            <a:ext cx="8576945" cy="15011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2384" marR="5080">
              <a:lnSpc>
                <a:spcPct val="131600"/>
              </a:lnSpc>
              <a:spcBef>
                <a:spcPts val="95"/>
              </a:spcBef>
            </a:pPr>
            <a:r>
              <a:rPr dirty="0" sz="1600" spc="-5">
                <a:latin typeface="Arial MT"/>
                <a:cs typeface="Arial MT"/>
              </a:rPr>
              <a:t>El listado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siguiente corresponde</a:t>
            </a:r>
            <a:r>
              <a:rPr dirty="0" sz="1600">
                <a:latin typeface="Arial MT"/>
                <a:cs typeface="Arial MT"/>
              </a:rPr>
              <a:t> a</a:t>
            </a:r>
            <a:r>
              <a:rPr dirty="0" sz="1600" spc="-5">
                <a:latin typeface="Arial MT"/>
                <a:cs typeface="Arial MT"/>
              </a:rPr>
              <a:t> un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filtro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Kalman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polinomial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primer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orden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midiendo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una </a:t>
            </a:r>
            <a:r>
              <a:rPr dirty="0" sz="1600" spc="-42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señal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senoidal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ruidosa </a:t>
            </a:r>
            <a:r>
              <a:rPr dirty="0" sz="1600">
                <a:latin typeface="Arial MT"/>
                <a:cs typeface="Arial MT"/>
              </a:rPr>
              <a:t>e </a:t>
            </a:r>
            <a:r>
              <a:rPr dirty="0" sz="1600" spc="-5">
                <a:latin typeface="Arial MT"/>
                <a:cs typeface="Arial MT"/>
              </a:rPr>
              <a:t>intentando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estimar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los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dos</a:t>
            </a:r>
            <a:r>
              <a:rPr dirty="0" sz="1600" spc="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primeros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estados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senoide,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esto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es,</a:t>
            </a:r>
            <a:endParaRPr sz="1600">
              <a:latin typeface="Arial MT"/>
              <a:cs typeface="Arial MT"/>
            </a:endParaRPr>
          </a:p>
          <a:p>
            <a:pPr marL="432434">
              <a:lnSpc>
                <a:spcPct val="100000"/>
              </a:lnSpc>
              <a:spcBef>
                <a:spcPts val="960"/>
              </a:spcBef>
              <a:tabLst>
                <a:tab pos="991235" algn="l"/>
              </a:tabLst>
            </a:pPr>
            <a:r>
              <a:rPr dirty="0" sz="1600">
                <a:latin typeface="Arial MT"/>
                <a:cs typeface="Arial MT"/>
              </a:rPr>
              <a:t>y	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600" spc="-5">
                <a:latin typeface="Arial MT"/>
                <a:cs typeface="Arial MT"/>
              </a:rPr>
              <a:t>En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el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listado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nominal,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frecuencia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 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senoide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 </a:t>
            </a:r>
            <a:r>
              <a:rPr dirty="0" sz="1600">
                <a:latin typeface="Arial MT"/>
                <a:cs typeface="Arial MT"/>
              </a:rPr>
              <a:t>1 </a:t>
            </a:r>
            <a:r>
              <a:rPr dirty="0" sz="1600" spc="-5">
                <a:latin typeface="Arial MT"/>
                <a:cs typeface="Arial MT"/>
              </a:rPr>
              <a:t>rad/s</a:t>
            </a:r>
            <a:r>
              <a:rPr dirty="0" sz="1600" spc="45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y</a:t>
            </a:r>
            <a:r>
              <a:rPr dirty="0" sz="1600" spc="44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amplitud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 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unidad.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40053" y="2559557"/>
            <a:ext cx="1052410" cy="36666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971235" y="3228848"/>
            <a:ext cx="161353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Arial MT"/>
                <a:cs typeface="Arial MT"/>
              </a:rPr>
              <a:t>)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,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y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la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estimación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9961" y="2107188"/>
            <a:ext cx="7066915" cy="1712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5085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El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ruido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medida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gaussiano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media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cero</a:t>
            </a:r>
            <a:r>
              <a:rPr dirty="0" sz="1600">
                <a:latin typeface="Arial MT"/>
                <a:cs typeface="Arial MT"/>
              </a:rPr>
              <a:t> y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desviación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típica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unidad.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50">
              <a:latin typeface="Arial MT"/>
              <a:cs typeface="Arial MT"/>
            </a:endParaRPr>
          </a:p>
          <a:p>
            <a:pPr marL="45085">
              <a:lnSpc>
                <a:spcPct val="100000"/>
              </a:lnSpc>
              <a:spcBef>
                <a:spcPts val="5"/>
              </a:spcBef>
              <a:tabLst>
                <a:tab pos="4886325" algn="l"/>
              </a:tabLst>
            </a:pPr>
            <a:r>
              <a:rPr dirty="0" sz="1600" spc="-5">
                <a:latin typeface="Arial MT"/>
                <a:cs typeface="Arial MT"/>
              </a:rPr>
              <a:t>Se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toma</a:t>
            </a:r>
            <a:r>
              <a:rPr dirty="0" sz="1600" spc="2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una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medida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cada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0.1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s,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esto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	</a:t>
            </a:r>
            <a:r>
              <a:rPr dirty="0" sz="1600"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00">
              <a:latin typeface="Arial MT"/>
              <a:cs typeface="Arial MT"/>
            </a:endParaRPr>
          </a:p>
          <a:p>
            <a:pPr marL="12700" marR="1071245">
              <a:lnSpc>
                <a:spcPct val="131600"/>
              </a:lnSpc>
            </a:pPr>
            <a:r>
              <a:rPr dirty="0" sz="1600" spc="-5">
                <a:latin typeface="Arial MT"/>
                <a:cs typeface="Arial MT"/>
              </a:rPr>
              <a:t>Inicialmente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el filtro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 Kalman se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establece sin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ruido de proceso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(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del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estado inicial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 establece </a:t>
            </a:r>
            <a:r>
              <a:rPr dirty="0" sz="1600">
                <a:latin typeface="Arial MT"/>
                <a:cs typeface="Arial MT"/>
              </a:rPr>
              <a:t>a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cero.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96748" y="3212592"/>
            <a:ext cx="1101852" cy="31622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88626" y="3935522"/>
            <a:ext cx="8952230" cy="6673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31600"/>
              </a:lnSpc>
              <a:spcBef>
                <a:spcPts val="95"/>
              </a:spcBef>
            </a:pPr>
            <a:r>
              <a:rPr dirty="0" sz="1600" spc="-5">
                <a:latin typeface="Arial MT"/>
                <a:cs typeface="Arial MT"/>
              </a:rPr>
              <a:t>Los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elementos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diagonal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matriz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covarianza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inicial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establecen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con valor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infinito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para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indicar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que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no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tenemos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ni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más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remota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idea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como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inicializar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el</a:t>
            </a:r>
            <a:r>
              <a:rPr dirty="0" sz="1600" spc="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filtro.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6347" y="4892590"/>
            <a:ext cx="535114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1386840" algn="l"/>
                <a:tab pos="3531870" algn="l"/>
              </a:tabLst>
            </a:pPr>
            <a:r>
              <a:rPr dirty="0" sz="1600" spc="-5">
                <a:latin typeface="Arial MT"/>
                <a:cs typeface="Arial MT"/>
              </a:rPr>
              <a:t>En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cada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instante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muestreo,</a:t>
            </a:r>
            <a:r>
              <a:rPr dirty="0" sz="1600" spc="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representan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señal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real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verdadera	,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y</a:t>
            </a:r>
            <a:r>
              <a:rPr dirty="0" sz="1600" spc="1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su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estimación	</a:t>
            </a:r>
            <a:r>
              <a:rPr dirty="0" sz="1600"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97082" y="5014215"/>
            <a:ext cx="143827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Arial MT"/>
                <a:cs typeface="Arial MT"/>
              </a:rPr>
              <a:t>,</a:t>
            </a:r>
            <a:r>
              <a:rPr dirty="0" sz="1600" spc="41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su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estimación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423630" y="5014215"/>
            <a:ext cx="113474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Arial MT"/>
                <a:cs typeface="Arial MT"/>
              </a:rPr>
              <a:t>,</a:t>
            </a:r>
            <a:r>
              <a:rPr dirty="0" sz="1600" spc="-3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la</a:t>
            </a:r>
            <a:r>
              <a:rPr dirty="0" sz="1600" spc="-3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derivada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73419" y="5070572"/>
            <a:ext cx="200205" cy="19955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981632" y="5037391"/>
            <a:ext cx="366572" cy="20002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72119" y="5427535"/>
            <a:ext cx="365954" cy="20002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841889" y="5435947"/>
            <a:ext cx="553212" cy="20020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4533" y="383073"/>
            <a:ext cx="876236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3531870" algn="l"/>
              </a:tabLst>
            </a:pPr>
            <a:r>
              <a:rPr dirty="0" sz="1600" spc="-5">
                <a:latin typeface="Calibri"/>
                <a:cs typeface="Calibri"/>
              </a:rPr>
              <a:t>En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esta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figura</a:t>
            </a:r>
            <a:r>
              <a:rPr dirty="0" sz="1600" spc="-5">
                <a:latin typeface="Calibri"/>
                <a:cs typeface="Calibri"/>
              </a:rPr>
              <a:t> se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puede ver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como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las oscilaciones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 la suspensión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cancelan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las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oscilaciones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del </a:t>
            </a:r>
            <a:r>
              <a:rPr dirty="0" sz="1600" spc="-10">
                <a:latin typeface="Calibri"/>
                <a:cs typeface="Calibri"/>
              </a:rPr>
              <a:t>camino, </a:t>
            </a:r>
            <a:r>
              <a:rPr dirty="0" sz="1600" spc="-25">
                <a:latin typeface="Calibri"/>
                <a:cs typeface="Calibri"/>
              </a:rPr>
              <a:t>ya </a:t>
            </a:r>
            <a:r>
              <a:rPr dirty="0" sz="1600" spc="-35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que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 </a:t>
            </a:r>
            <a:r>
              <a:rPr dirty="0" sz="1600" spc="-10">
                <a:latin typeface="Calibri"/>
                <a:cs typeface="Calibri"/>
              </a:rPr>
              <a:t>altura</a:t>
            </a:r>
            <a:r>
              <a:rPr dirty="0" sz="1600" spc="-5">
                <a:latin typeface="Calibri"/>
                <a:cs typeface="Calibri"/>
              </a:rPr>
              <a:t> del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coche	por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encima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 la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referencia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parece</a:t>
            </a:r>
            <a:r>
              <a:rPr dirty="0" sz="1600" spc="-5">
                <a:latin typeface="Calibri"/>
                <a:cs typeface="Calibri"/>
              </a:rPr>
              <a:t> ser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aproximadamente 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constante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después de un periodo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inicial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transitorio.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23857" y="905809"/>
            <a:ext cx="1529743" cy="23323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99756" y="1965170"/>
            <a:ext cx="5188402" cy="312690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19867" y="5230917"/>
            <a:ext cx="870267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-635">
              <a:lnSpc>
                <a:spcPct val="150000"/>
              </a:lnSpc>
              <a:spcBef>
                <a:spcPts val="100"/>
              </a:spcBef>
            </a:pPr>
            <a:r>
              <a:rPr dirty="0" sz="1600" spc="-5">
                <a:latin typeface="Calibri"/>
                <a:cs typeface="Calibri"/>
              </a:rPr>
              <a:t>En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otras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palabras,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todo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parece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funcionar</a:t>
            </a:r>
            <a:r>
              <a:rPr dirty="0" sz="1600" spc="-10">
                <a:latin typeface="Calibri"/>
                <a:cs typeface="Calibri"/>
              </a:rPr>
              <a:t> adecuadamente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pues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 suspensión </a:t>
            </a:r>
            <a:r>
              <a:rPr dirty="0" sz="1600" spc="-10">
                <a:latin typeface="Calibri"/>
                <a:cs typeface="Calibri"/>
              </a:rPr>
              <a:t>protege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al</a:t>
            </a:r>
            <a:r>
              <a:rPr dirty="0" sz="1600" spc="-5">
                <a:latin typeface="Calibri"/>
                <a:cs typeface="Calibri"/>
              </a:rPr>
              <a:t> coche del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camino </a:t>
            </a:r>
            <a:r>
              <a:rPr dirty="0" sz="1600" spc="-34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con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baches,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como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si </a:t>
            </a:r>
            <a:r>
              <a:rPr dirty="0" sz="1600" spc="-10">
                <a:latin typeface="Calibri"/>
                <a:cs typeface="Calibri"/>
              </a:rPr>
              <a:t>tuviera</a:t>
            </a:r>
            <a:r>
              <a:rPr dirty="0" sz="1600" spc="-5">
                <a:latin typeface="Calibri"/>
                <a:cs typeface="Calibri"/>
              </a:rPr>
              <a:t> un camino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liso.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30507" y="3159506"/>
            <a:ext cx="148590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10">
                <a:latin typeface="Calibri"/>
                <a:cs typeface="Calibri"/>
              </a:rPr>
              <a:t>DIST=X1+X2+B1+B2;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98134" y="552661"/>
            <a:ext cx="4688576" cy="216143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058" y="451358"/>
            <a:ext cx="4982845" cy="3302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10" b="1">
                <a:latin typeface="Calibri"/>
                <a:cs typeface="Calibri"/>
              </a:rPr>
              <a:t>Filtro </a:t>
            </a:r>
            <a:r>
              <a:rPr dirty="0" sz="2000" spc="-5" b="1">
                <a:latin typeface="Calibri"/>
                <a:cs typeface="Calibri"/>
              </a:rPr>
              <a:t>de</a:t>
            </a:r>
            <a:r>
              <a:rPr dirty="0" sz="2000" spc="1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Kalman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spc="-15" b="1">
                <a:latin typeface="Calibri"/>
                <a:cs typeface="Calibri"/>
              </a:rPr>
              <a:t>para</a:t>
            </a:r>
            <a:r>
              <a:rPr dirty="0" sz="2000" spc="15" b="1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el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spc="-15" b="1">
                <a:latin typeface="Calibri"/>
                <a:cs typeface="Calibri"/>
              </a:rPr>
              <a:t>Sistema</a:t>
            </a:r>
            <a:r>
              <a:rPr dirty="0" sz="2000" spc="10" b="1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de</a:t>
            </a:r>
            <a:r>
              <a:rPr dirty="0" sz="2000" spc="15" b="1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Suspensión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8833" y="1012492"/>
            <a:ext cx="3293745" cy="1047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-635">
              <a:lnSpc>
                <a:spcPct val="134400"/>
              </a:lnSpc>
              <a:spcBef>
                <a:spcPts val="100"/>
              </a:spcBef>
            </a:pPr>
            <a:r>
              <a:rPr dirty="0" sz="1600" spc="-10">
                <a:latin typeface="Calibri"/>
                <a:cs typeface="Calibri"/>
              </a:rPr>
              <a:t>Recordemos </a:t>
            </a:r>
            <a:r>
              <a:rPr dirty="0" sz="1600" spc="-5">
                <a:latin typeface="Calibri"/>
                <a:cs typeface="Calibri"/>
              </a:rPr>
              <a:t>como </a:t>
            </a:r>
            <a:r>
              <a:rPr dirty="0" sz="1600">
                <a:latin typeface="Calibri"/>
                <a:cs typeface="Calibri"/>
              </a:rPr>
              <a:t>en </a:t>
            </a:r>
            <a:r>
              <a:rPr dirty="0" sz="1600" spc="-5">
                <a:latin typeface="Calibri"/>
                <a:cs typeface="Calibri"/>
              </a:rPr>
              <a:t>la </a:t>
            </a:r>
            <a:r>
              <a:rPr dirty="0" sz="1600" spc="-10">
                <a:latin typeface="Calibri"/>
                <a:cs typeface="Calibri"/>
              </a:rPr>
              <a:t>figura </a:t>
            </a:r>
            <a:r>
              <a:rPr dirty="0" sz="1600" spc="-5">
                <a:latin typeface="Calibri"/>
                <a:cs typeface="Calibri"/>
              </a:rPr>
              <a:t>tenemos </a:t>
            </a:r>
            <a:r>
              <a:rPr dirty="0" sz="1600" spc="-35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un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sensor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que </a:t>
            </a:r>
            <a:r>
              <a:rPr dirty="0" sz="1600" spc="-10">
                <a:latin typeface="Calibri"/>
                <a:cs typeface="Calibri"/>
              </a:rPr>
              <a:t>toma </a:t>
            </a:r>
            <a:r>
              <a:rPr dirty="0" sz="1600" spc="-5">
                <a:latin typeface="Calibri"/>
                <a:cs typeface="Calibri"/>
              </a:rPr>
              <a:t>medidas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desde</a:t>
            </a:r>
            <a:r>
              <a:rPr dirty="0" sz="1600">
                <a:latin typeface="Calibri"/>
                <a:cs typeface="Calibri"/>
              </a:rPr>
              <a:t> el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1600" spc="-5">
                <a:latin typeface="Calibri"/>
                <a:cs typeface="Calibri"/>
              </a:rPr>
              <a:t>cuerpo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del coche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hasta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referencia.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1733" y="3012835"/>
            <a:ext cx="200122" cy="16707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62733" y="2853486"/>
            <a:ext cx="8802370" cy="17481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60325" indent="-635">
              <a:lnSpc>
                <a:spcPct val="134400"/>
              </a:lnSpc>
              <a:spcBef>
                <a:spcPts val="100"/>
              </a:spcBef>
              <a:tabLst>
                <a:tab pos="1914525" algn="l"/>
              </a:tabLst>
            </a:pPr>
            <a:r>
              <a:rPr dirty="0" sz="1600" spc="-5">
                <a:latin typeface="Calibri"/>
                <a:cs typeface="Calibri"/>
              </a:rPr>
              <a:t>Queremos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estimar	basándonos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en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medidas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ruidosas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 </a:t>
            </a:r>
            <a:r>
              <a:rPr dirty="0" sz="1600" spc="-10">
                <a:latin typeface="Calibri"/>
                <a:cs typeface="Calibri"/>
              </a:rPr>
              <a:t>distancia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desde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el </a:t>
            </a:r>
            <a:r>
              <a:rPr dirty="0" sz="1600" spc="-5">
                <a:latin typeface="Calibri"/>
                <a:cs typeface="Calibri"/>
              </a:rPr>
              <a:t>cuerpo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del coche </a:t>
            </a:r>
            <a:r>
              <a:rPr dirty="0" sz="1600" spc="-15">
                <a:latin typeface="Calibri"/>
                <a:cs typeface="Calibri"/>
              </a:rPr>
              <a:t>hasta</a:t>
            </a:r>
            <a:r>
              <a:rPr dirty="0" sz="1600" spc="-5">
                <a:latin typeface="Calibri"/>
                <a:cs typeface="Calibri"/>
              </a:rPr>
              <a:t> la </a:t>
            </a:r>
            <a:r>
              <a:rPr dirty="0" sz="1600" spc="-35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referencia.</a:t>
            </a:r>
            <a:endParaRPr sz="1600">
              <a:latin typeface="Calibri"/>
              <a:cs typeface="Calibri"/>
            </a:endParaRPr>
          </a:p>
          <a:p>
            <a:pPr marL="49530" marR="5080">
              <a:lnSpc>
                <a:spcPct val="142200"/>
              </a:lnSpc>
              <a:spcBef>
                <a:spcPts val="204"/>
              </a:spcBef>
            </a:pPr>
            <a:r>
              <a:rPr dirty="0" sz="1600" spc="-10">
                <a:latin typeface="Calibri"/>
                <a:cs typeface="Calibri"/>
              </a:rPr>
              <a:t>Antes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construir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un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filtro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Kalman</a:t>
            </a:r>
            <a:r>
              <a:rPr dirty="0" sz="1600" spc="-15">
                <a:latin typeface="Calibri"/>
                <a:cs typeface="Calibri"/>
              </a:rPr>
              <a:t> para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el </a:t>
            </a:r>
            <a:r>
              <a:rPr dirty="0" sz="1600" spc="-10">
                <a:latin typeface="Calibri"/>
                <a:cs typeface="Calibri"/>
              </a:rPr>
              <a:t>proceso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estimación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debemos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expresar</a:t>
            </a:r>
            <a:r>
              <a:rPr dirty="0" sz="1600" spc="-5">
                <a:latin typeface="Calibri"/>
                <a:cs typeface="Calibri"/>
              </a:rPr>
              <a:t> la </a:t>
            </a:r>
            <a:r>
              <a:rPr dirty="0" sz="1600">
                <a:latin typeface="Calibri"/>
                <a:cs typeface="Calibri"/>
              </a:rPr>
              <a:t>ecuación 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diferencial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segundo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orden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 suspensión como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dos</a:t>
            </a:r>
            <a:r>
              <a:rPr dirty="0" sz="1600">
                <a:latin typeface="Calibri"/>
                <a:cs typeface="Calibri"/>
              </a:rPr>
              <a:t> ecuaciones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primer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orden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en </a:t>
            </a:r>
            <a:r>
              <a:rPr dirty="0" sz="1600" spc="-10">
                <a:latin typeface="Calibri"/>
                <a:cs typeface="Calibri"/>
              </a:rPr>
              <a:t>forma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espacio </a:t>
            </a:r>
            <a:r>
              <a:rPr dirty="0" sz="1600" spc="-35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-10">
                <a:latin typeface="Calibri"/>
                <a:cs typeface="Calibri"/>
              </a:rPr>
              <a:t> estados,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esto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es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08597" y="4583818"/>
            <a:ext cx="2307757" cy="266731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4761623" y="5052821"/>
            <a:ext cx="491490" cy="387985"/>
          </a:xfrm>
          <a:custGeom>
            <a:avLst/>
            <a:gdLst/>
            <a:ahLst/>
            <a:cxnLst/>
            <a:rect l="l" t="t" r="r" b="b"/>
            <a:pathLst>
              <a:path w="491489" h="387985">
                <a:moveTo>
                  <a:pt x="124968" y="192024"/>
                </a:moveTo>
                <a:lnTo>
                  <a:pt x="0" y="192024"/>
                </a:lnTo>
                <a:lnTo>
                  <a:pt x="4605" y="195699"/>
                </a:lnTo>
                <a:lnTo>
                  <a:pt x="5334" y="192786"/>
                </a:lnTo>
                <a:lnTo>
                  <a:pt x="9168" y="195834"/>
                </a:lnTo>
                <a:lnTo>
                  <a:pt x="123444" y="195834"/>
                </a:lnTo>
                <a:lnTo>
                  <a:pt x="123444" y="193548"/>
                </a:lnTo>
                <a:lnTo>
                  <a:pt x="124968" y="192024"/>
                </a:lnTo>
                <a:close/>
              </a:path>
              <a:path w="491489" h="387985">
                <a:moveTo>
                  <a:pt x="4773" y="195834"/>
                </a:moveTo>
                <a:lnTo>
                  <a:pt x="4605" y="195699"/>
                </a:lnTo>
                <a:lnTo>
                  <a:pt x="4572" y="195834"/>
                </a:lnTo>
                <a:lnTo>
                  <a:pt x="4773" y="195834"/>
                </a:lnTo>
                <a:close/>
              </a:path>
              <a:path w="491489" h="387985">
                <a:moveTo>
                  <a:pt x="9168" y="195834"/>
                </a:moveTo>
                <a:lnTo>
                  <a:pt x="5334" y="192786"/>
                </a:lnTo>
                <a:lnTo>
                  <a:pt x="4605" y="195699"/>
                </a:lnTo>
                <a:lnTo>
                  <a:pt x="4773" y="195834"/>
                </a:lnTo>
                <a:lnTo>
                  <a:pt x="9168" y="195834"/>
                </a:lnTo>
                <a:close/>
              </a:path>
              <a:path w="491489" h="387985">
                <a:moveTo>
                  <a:pt x="245744" y="383901"/>
                </a:moveTo>
                <a:lnTo>
                  <a:pt x="9168" y="195834"/>
                </a:lnTo>
                <a:lnTo>
                  <a:pt x="4773" y="195834"/>
                </a:lnTo>
                <a:lnTo>
                  <a:pt x="244602" y="387249"/>
                </a:lnTo>
                <a:lnTo>
                  <a:pt x="244602" y="384810"/>
                </a:lnTo>
                <a:lnTo>
                  <a:pt x="245744" y="383901"/>
                </a:lnTo>
                <a:close/>
              </a:path>
              <a:path w="491489" h="387985">
                <a:moveTo>
                  <a:pt x="368046" y="192024"/>
                </a:moveTo>
                <a:lnTo>
                  <a:pt x="368045" y="0"/>
                </a:lnTo>
                <a:lnTo>
                  <a:pt x="123443" y="0"/>
                </a:lnTo>
                <a:lnTo>
                  <a:pt x="123444" y="192024"/>
                </a:lnTo>
                <a:lnTo>
                  <a:pt x="124968" y="192024"/>
                </a:lnTo>
                <a:lnTo>
                  <a:pt x="124967" y="3810"/>
                </a:lnTo>
                <a:lnTo>
                  <a:pt x="126491" y="1524"/>
                </a:lnTo>
                <a:lnTo>
                  <a:pt x="126491" y="3810"/>
                </a:lnTo>
                <a:lnTo>
                  <a:pt x="364998" y="3810"/>
                </a:lnTo>
                <a:lnTo>
                  <a:pt x="364998" y="1524"/>
                </a:lnTo>
                <a:lnTo>
                  <a:pt x="366522" y="3810"/>
                </a:lnTo>
                <a:lnTo>
                  <a:pt x="366522" y="192024"/>
                </a:lnTo>
                <a:lnTo>
                  <a:pt x="368046" y="192024"/>
                </a:lnTo>
                <a:close/>
              </a:path>
              <a:path w="491489" h="387985">
                <a:moveTo>
                  <a:pt x="126492" y="195834"/>
                </a:moveTo>
                <a:lnTo>
                  <a:pt x="126491" y="3810"/>
                </a:lnTo>
                <a:lnTo>
                  <a:pt x="124967" y="3810"/>
                </a:lnTo>
                <a:lnTo>
                  <a:pt x="124968" y="192024"/>
                </a:lnTo>
                <a:lnTo>
                  <a:pt x="123444" y="193548"/>
                </a:lnTo>
                <a:lnTo>
                  <a:pt x="123444" y="195834"/>
                </a:lnTo>
                <a:lnTo>
                  <a:pt x="126492" y="195834"/>
                </a:lnTo>
                <a:close/>
              </a:path>
              <a:path w="491489" h="387985">
                <a:moveTo>
                  <a:pt x="126491" y="3810"/>
                </a:moveTo>
                <a:lnTo>
                  <a:pt x="126491" y="1524"/>
                </a:lnTo>
                <a:lnTo>
                  <a:pt x="124967" y="3810"/>
                </a:lnTo>
                <a:lnTo>
                  <a:pt x="126491" y="3810"/>
                </a:lnTo>
                <a:close/>
              </a:path>
              <a:path w="491489" h="387985">
                <a:moveTo>
                  <a:pt x="246888" y="384810"/>
                </a:moveTo>
                <a:lnTo>
                  <a:pt x="245744" y="383901"/>
                </a:lnTo>
                <a:lnTo>
                  <a:pt x="244602" y="384810"/>
                </a:lnTo>
                <a:lnTo>
                  <a:pt x="246888" y="384810"/>
                </a:lnTo>
                <a:close/>
              </a:path>
              <a:path w="491489" h="387985">
                <a:moveTo>
                  <a:pt x="246888" y="386645"/>
                </a:moveTo>
                <a:lnTo>
                  <a:pt x="246888" y="384810"/>
                </a:lnTo>
                <a:lnTo>
                  <a:pt x="244602" y="384810"/>
                </a:lnTo>
                <a:lnTo>
                  <a:pt x="244602" y="387249"/>
                </a:lnTo>
                <a:lnTo>
                  <a:pt x="245364" y="387858"/>
                </a:lnTo>
                <a:lnTo>
                  <a:pt x="246888" y="386645"/>
                </a:lnTo>
                <a:close/>
              </a:path>
              <a:path w="491489" h="387985">
                <a:moveTo>
                  <a:pt x="486701" y="195834"/>
                </a:moveTo>
                <a:lnTo>
                  <a:pt x="482321" y="195834"/>
                </a:lnTo>
                <a:lnTo>
                  <a:pt x="245744" y="383901"/>
                </a:lnTo>
                <a:lnTo>
                  <a:pt x="246888" y="384810"/>
                </a:lnTo>
                <a:lnTo>
                  <a:pt x="246888" y="386645"/>
                </a:lnTo>
                <a:lnTo>
                  <a:pt x="486701" y="195834"/>
                </a:lnTo>
                <a:close/>
              </a:path>
              <a:path w="491489" h="387985">
                <a:moveTo>
                  <a:pt x="366522" y="3810"/>
                </a:moveTo>
                <a:lnTo>
                  <a:pt x="364998" y="1524"/>
                </a:lnTo>
                <a:lnTo>
                  <a:pt x="364998" y="3810"/>
                </a:lnTo>
                <a:lnTo>
                  <a:pt x="366522" y="3810"/>
                </a:lnTo>
                <a:close/>
              </a:path>
              <a:path w="491489" h="387985">
                <a:moveTo>
                  <a:pt x="368046" y="195834"/>
                </a:moveTo>
                <a:lnTo>
                  <a:pt x="368046" y="193548"/>
                </a:lnTo>
                <a:lnTo>
                  <a:pt x="366522" y="192024"/>
                </a:lnTo>
                <a:lnTo>
                  <a:pt x="366522" y="3810"/>
                </a:lnTo>
                <a:lnTo>
                  <a:pt x="364998" y="3810"/>
                </a:lnTo>
                <a:lnTo>
                  <a:pt x="364998" y="195834"/>
                </a:lnTo>
                <a:lnTo>
                  <a:pt x="368046" y="195834"/>
                </a:lnTo>
                <a:close/>
              </a:path>
              <a:path w="491489" h="387985">
                <a:moveTo>
                  <a:pt x="491490" y="192024"/>
                </a:moveTo>
                <a:lnTo>
                  <a:pt x="366522" y="192024"/>
                </a:lnTo>
                <a:lnTo>
                  <a:pt x="368046" y="193548"/>
                </a:lnTo>
                <a:lnTo>
                  <a:pt x="368046" y="195834"/>
                </a:lnTo>
                <a:lnTo>
                  <a:pt x="482321" y="195834"/>
                </a:lnTo>
                <a:lnTo>
                  <a:pt x="486156" y="192786"/>
                </a:lnTo>
                <a:lnTo>
                  <a:pt x="486882" y="195690"/>
                </a:lnTo>
                <a:lnTo>
                  <a:pt x="491490" y="192024"/>
                </a:lnTo>
                <a:close/>
              </a:path>
              <a:path w="491489" h="387985">
                <a:moveTo>
                  <a:pt x="486882" y="195690"/>
                </a:moveTo>
                <a:lnTo>
                  <a:pt x="486156" y="192786"/>
                </a:lnTo>
                <a:lnTo>
                  <a:pt x="482321" y="195834"/>
                </a:lnTo>
                <a:lnTo>
                  <a:pt x="486701" y="195834"/>
                </a:lnTo>
                <a:lnTo>
                  <a:pt x="486882" y="195690"/>
                </a:lnTo>
                <a:close/>
              </a:path>
              <a:path w="491489" h="387985">
                <a:moveTo>
                  <a:pt x="486918" y="195834"/>
                </a:moveTo>
                <a:lnTo>
                  <a:pt x="486882" y="195690"/>
                </a:lnTo>
                <a:lnTo>
                  <a:pt x="486701" y="195834"/>
                </a:lnTo>
                <a:lnTo>
                  <a:pt x="486918" y="195834"/>
                </a:lnTo>
                <a:close/>
              </a:path>
            </a:pathLst>
          </a:custGeom>
          <a:solidFill>
            <a:srgbClr val="375C8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22420" y="5664774"/>
            <a:ext cx="3658000" cy="532740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1754771" y="2929127"/>
            <a:ext cx="954405" cy="294640"/>
          </a:xfrm>
          <a:custGeom>
            <a:avLst/>
            <a:gdLst/>
            <a:ahLst/>
            <a:cxnLst/>
            <a:rect l="l" t="t" r="r" b="b"/>
            <a:pathLst>
              <a:path w="954405" h="294639">
                <a:moveTo>
                  <a:pt x="954024" y="293370"/>
                </a:moveTo>
                <a:lnTo>
                  <a:pt x="954024" y="761"/>
                </a:lnTo>
                <a:lnTo>
                  <a:pt x="953262" y="0"/>
                </a:lnTo>
                <a:lnTo>
                  <a:pt x="761" y="0"/>
                </a:lnTo>
                <a:lnTo>
                  <a:pt x="0" y="762"/>
                </a:lnTo>
                <a:lnTo>
                  <a:pt x="0" y="293370"/>
                </a:lnTo>
                <a:lnTo>
                  <a:pt x="762" y="294132"/>
                </a:lnTo>
                <a:lnTo>
                  <a:pt x="1523" y="294132"/>
                </a:lnTo>
                <a:lnTo>
                  <a:pt x="1524" y="3048"/>
                </a:lnTo>
                <a:lnTo>
                  <a:pt x="3047" y="1524"/>
                </a:lnTo>
                <a:lnTo>
                  <a:pt x="3047" y="3048"/>
                </a:lnTo>
                <a:lnTo>
                  <a:pt x="950976" y="3047"/>
                </a:lnTo>
                <a:lnTo>
                  <a:pt x="950976" y="1523"/>
                </a:lnTo>
                <a:lnTo>
                  <a:pt x="952500" y="3047"/>
                </a:lnTo>
                <a:lnTo>
                  <a:pt x="952500" y="294132"/>
                </a:lnTo>
                <a:lnTo>
                  <a:pt x="953262" y="294132"/>
                </a:lnTo>
                <a:lnTo>
                  <a:pt x="954024" y="293370"/>
                </a:lnTo>
                <a:close/>
              </a:path>
              <a:path w="954405" h="294639">
                <a:moveTo>
                  <a:pt x="3047" y="3048"/>
                </a:moveTo>
                <a:lnTo>
                  <a:pt x="3047" y="1524"/>
                </a:lnTo>
                <a:lnTo>
                  <a:pt x="1524" y="3048"/>
                </a:lnTo>
                <a:lnTo>
                  <a:pt x="3047" y="3048"/>
                </a:lnTo>
                <a:close/>
              </a:path>
              <a:path w="954405" h="294639">
                <a:moveTo>
                  <a:pt x="3047" y="290322"/>
                </a:moveTo>
                <a:lnTo>
                  <a:pt x="3047" y="3048"/>
                </a:lnTo>
                <a:lnTo>
                  <a:pt x="1524" y="3048"/>
                </a:lnTo>
                <a:lnTo>
                  <a:pt x="1524" y="290322"/>
                </a:lnTo>
                <a:lnTo>
                  <a:pt x="3047" y="290322"/>
                </a:lnTo>
                <a:close/>
              </a:path>
              <a:path w="954405" h="294639">
                <a:moveTo>
                  <a:pt x="952500" y="290322"/>
                </a:moveTo>
                <a:lnTo>
                  <a:pt x="1524" y="290322"/>
                </a:lnTo>
                <a:lnTo>
                  <a:pt x="3047" y="291846"/>
                </a:lnTo>
                <a:lnTo>
                  <a:pt x="3047" y="294132"/>
                </a:lnTo>
                <a:lnTo>
                  <a:pt x="950976" y="294132"/>
                </a:lnTo>
                <a:lnTo>
                  <a:pt x="950976" y="291846"/>
                </a:lnTo>
                <a:lnTo>
                  <a:pt x="952500" y="290322"/>
                </a:lnTo>
                <a:close/>
              </a:path>
              <a:path w="954405" h="294639">
                <a:moveTo>
                  <a:pt x="3047" y="294132"/>
                </a:moveTo>
                <a:lnTo>
                  <a:pt x="3047" y="291846"/>
                </a:lnTo>
                <a:lnTo>
                  <a:pt x="1524" y="290322"/>
                </a:lnTo>
                <a:lnTo>
                  <a:pt x="1523" y="294132"/>
                </a:lnTo>
                <a:lnTo>
                  <a:pt x="3047" y="294132"/>
                </a:lnTo>
                <a:close/>
              </a:path>
              <a:path w="954405" h="294639">
                <a:moveTo>
                  <a:pt x="952500" y="3047"/>
                </a:moveTo>
                <a:lnTo>
                  <a:pt x="950976" y="1523"/>
                </a:lnTo>
                <a:lnTo>
                  <a:pt x="950976" y="3047"/>
                </a:lnTo>
                <a:lnTo>
                  <a:pt x="952500" y="3047"/>
                </a:lnTo>
                <a:close/>
              </a:path>
              <a:path w="954405" h="294639">
                <a:moveTo>
                  <a:pt x="952500" y="290322"/>
                </a:moveTo>
                <a:lnTo>
                  <a:pt x="952500" y="3047"/>
                </a:lnTo>
                <a:lnTo>
                  <a:pt x="950976" y="3047"/>
                </a:lnTo>
                <a:lnTo>
                  <a:pt x="950976" y="290322"/>
                </a:lnTo>
                <a:lnTo>
                  <a:pt x="952500" y="290322"/>
                </a:lnTo>
                <a:close/>
              </a:path>
              <a:path w="954405" h="294639">
                <a:moveTo>
                  <a:pt x="952500" y="294132"/>
                </a:moveTo>
                <a:lnTo>
                  <a:pt x="952500" y="290322"/>
                </a:lnTo>
                <a:lnTo>
                  <a:pt x="950976" y="291846"/>
                </a:lnTo>
                <a:lnTo>
                  <a:pt x="950976" y="294132"/>
                </a:lnTo>
                <a:lnTo>
                  <a:pt x="952500" y="29413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105" y="323647"/>
            <a:ext cx="8604250" cy="7645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1590" marR="5080" indent="-9525">
              <a:lnSpc>
                <a:spcPct val="151600"/>
              </a:lnSpc>
              <a:spcBef>
                <a:spcPts val="95"/>
              </a:spcBef>
            </a:pPr>
            <a:r>
              <a:rPr dirty="0" sz="1600" spc="-5">
                <a:latin typeface="Calibri"/>
                <a:cs typeface="Calibri"/>
              </a:rPr>
              <a:t>La medida</a:t>
            </a:r>
            <a:r>
              <a:rPr dirty="0" sz="1600" spc="-10">
                <a:latin typeface="Calibri"/>
                <a:cs typeface="Calibri"/>
              </a:rPr>
              <a:t> real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es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una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función de la longitud de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 suspensión, la </a:t>
            </a:r>
            <a:r>
              <a:rPr dirty="0" sz="1600" spc="-10">
                <a:latin typeface="Calibri"/>
                <a:cs typeface="Calibri"/>
              </a:rPr>
              <a:t>altura </a:t>
            </a:r>
            <a:r>
              <a:rPr dirty="0" sz="1600" spc="-5">
                <a:latin typeface="Calibri"/>
                <a:cs typeface="Calibri"/>
              </a:rPr>
              <a:t>del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camino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y el </a:t>
            </a:r>
            <a:r>
              <a:rPr dirty="0" sz="1600" spc="-10">
                <a:latin typeface="Calibri"/>
                <a:cs typeface="Calibri"/>
              </a:rPr>
              <a:t>radio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rueda. </a:t>
            </a:r>
            <a:r>
              <a:rPr dirty="0" sz="1600" spc="-34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ecuación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 medida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puede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escribir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como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0380" y="1304803"/>
            <a:ext cx="2560895" cy="23293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493" y="1849252"/>
            <a:ext cx="133174" cy="1336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57383" y="1758945"/>
            <a:ext cx="9017000" cy="102044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225">
              <a:lnSpc>
                <a:spcPct val="100000"/>
              </a:lnSpc>
              <a:spcBef>
                <a:spcPts val="100"/>
              </a:spcBef>
              <a:tabLst>
                <a:tab pos="781050" algn="l"/>
              </a:tabLst>
            </a:pPr>
            <a:r>
              <a:rPr dirty="0" sz="1600" spc="-5">
                <a:latin typeface="Calibri"/>
                <a:cs typeface="Calibri"/>
              </a:rPr>
              <a:t>donde	</a:t>
            </a:r>
            <a:r>
              <a:rPr dirty="0" sz="1600">
                <a:latin typeface="Calibri"/>
                <a:cs typeface="Calibri"/>
              </a:rPr>
              <a:t>es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el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ruido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 medida.</a:t>
            </a:r>
            <a:endParaRPr sz="1600">
              <a:latin typeface="Calibri"/>
              <a:cs typeface="Calibri"/>
            </a:endParaRPr>
          </a:p>
          <a:p>
            <a:pPr marL="12700" marR="5080" indent="-635">
              <a:lnSpc>
                <a:spcPct val="134400"/>
              </a:lnSpc>
              <a:spcBef>
                <a:spcPts val="750"/>
              </a:spcBef>
            </a:pPr>
            <a:r>
              <a:rPr dirty="0" sz="1600" spc="-20">
                <a:latin typeface="Calibri"/>
                <a:cs typeface="Calibri"/>
              </a:rPr>
              <a:t>Para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ajustar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las </a:t>
            </a:r>
            <a:r>
              <a:rPr dirty="0" sz="1600">
                <a:latin typeface="Calibri"/>
                <a:cs typeface="Calibri"/>
              </a:rPr>
              <a:t>ecuaciones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filtrado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Kalman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donde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las medidas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deben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ser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una función lineal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los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estados, </a:t>
            </a:r>
            <a:r>
              <a:rPr dirty="0" sz="1600" spc="-34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podemos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definir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una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pseudomedida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como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52581" y="3075422"/>
            <a:ext cx="4655852" cy="53233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47017" y="3877651"/>
            <a:ext cx="199761" cy="16680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616486" y="3819018"/>
            <a:ext cx="167131" cy="23381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98933" y="3823194"/>
            <a:ext cx="233611" cy="22964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47299" y="3779774"/>
            <a:ext cx="5779135" cy="10267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65015" algn="l"/>
                <a:tab pos="4938395" algn="l"/>
                <a:tab pos="5450205" algn="l"/>
              </a:tabLst>
            </a:pPr>
            <a:r>
              <a:rPr dirty="0" sz="1600" spc="-5">
                <a:latin typeface="Calibri"/>
                <a:cs typeface="Calibri"/>
              </a:rPr>
              <a:t>donde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asumimos </a:t>
            </a:r>
            <a:r>
              <a:rPr dirty="0" sz="1600" spc="-10">
                <a:latin typeface="Calibri"/>
                <a:cs typeface="Calibri"/>
              </a:rPr>
              <a:t>tener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un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conocimiento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 </a:t>
            </a:r>
            <a:r>
              <a:rPr dirty="0" sz="1600" spc="-5">
                <a:latin typeface="Calibri"/>
                <a:cs typeface="Calibri"/>
              </a:rPr>
              <a:t>priori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	</a:t>
            </a:r>
            <a:r>
              <a:rPr dirty="0" sz="1600">
                <a:latin typeface="Calibri"/>
                <a:cs typeface="Calibri"/>
              </a:rPr>
              <a:t>,	, y	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00">
              <a:latin typeface="Calibri"/>
              <a:cs typeface="Calibri"/>
            </a:endParaRPr>
          </a:p>
          <a:p>
            <a:pPr marL="55880">
              <a:lnSpc>
                <a:spcPct val="100000"/>
              </a:lnSpc>
            </a:pP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esta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ecuación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puede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ver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que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</a:t>
            </a:r>
            <a:r>
              <a:rPr dirty="0" sz="1600" spc="-10">
                <a:latin typeface="Calibri"/>
                <a:cs typeface="Calibri"/>
              </a:rPr>
              <a:t> matriz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 medida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está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dada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por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731634" y="5306987"/>
            <a:ext cx="1030969" cy="241836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8155" y="418894"/>
            <a:ext cx="869378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-635">
              <a:lnSpc>
                <a:spcPct val="134400"/>
              </a:lnSpc>
              <a:spcBef>
                <a:spcPts val="100"/>
              </a:spcBef>
            </a:pPr>
            <a:r>
              <a:rPr dirty="0" sz="1600" spc="-5">
                <a:latin typeface="Calibri"/>
                <a:cs typeface="Calibri"/>
              </a:rPr>
              <a:t>La </a:t>
            </a:r>
            <a:r>
              <a:rPr dirty="0" sz="1600" spc="-10">
                <a:latin typeface="Calibri"/>
                <a:cs typeface="Calibri"/>
              </a:rPr>
              <a:t>matriz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dinámica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del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sistema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puede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obtener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directamente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</a:t>
            </a:r>
            <a:r>
              <a:rPr dirty="0" sz="1600" spc="-5">
                <a:latin typeface="Calibri"/>
                <a:cs typeface="Calibri"/>
              </a:rPr>
              <a:t> partir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ecuación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>
                <a:latin typeface="Calibri"/>
                <a:cs typeface="Calibri"/>
              </a:rPr>
              <a:t> espacio </a:t>
            </a:r>
            <a:r>
              <a:rPr dirty="0" sz="1600" spc="-5">
                <a:latin typeface="Calibri"/>
                <a:cs typeface="Calibri"/>
              </a:rPr>
              <a:t>de </a:t>
            </a:r>
            <a:r>
              <a:rPr dirty="0" sz="1600" spc="-35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estados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4408" y="1121730"/>
            <a:ext cx="3658733" cy="53274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513973" y="1805177"/>
            <a:ext cx="491490" cy="387985"/>
          </a:xfrm>
          <a:custGeom>
            <a:avLst/>
            <a:gdLst/>
            <a:ahLst/>
            <a:cxnLst/>
            <a:rect l="l" t="t" r="r" b="b"/>
            <a:pathLst>
              <a:path w="491489" h="387985">
                <a:moveTo>
                  <a:pt x="5334" y="192024"/>
                </a:moveTo>
                <a:lnTo>
                  <a:pt x="0" y="192024"/>
                </a:lnTo>
                <a:lnTo>
                  <a:pt x="4571" y="195673"/>
                </a:lnTo>
                <a:lnTo>
                  <a:pt x="4572" y="195072"/>
                </a:lnTo>
                <a:lnTo>
                  <a:pt x="5334" y="192024"/>
                </a:lnTo>
                <a:close/>
              </a:path>
              <a:path w="491489" h="387985">
                <a:moveTo>
                  <a:pt x="9168" y="195072"/>
                </a:moveTo>
                <a:lnTo>
                  <a:pt x="5334" y="192024"/>
                </a:lnTo>
                <a:lnTo>
                  <a:pt x="4572" y="195072"/>
                </a:lnTo>
                <a:lnTo>
                  <a:pt x="9168" y="195072"/>
                </a:lnTo>
                <a:close/>
              </a:path>
              <a:path w="491489" h="387985">
                <a:moveTo>
                  <a:pt x="245744" y="383139"/>
                </a:moveTo>
                <a:lnTo>
                  <a:pt x="9168" y="195072"/>
                </a:lnTo>
                <a:lnTo>
                  <a:pt x="4572" y="195072"/>
                </a:lnTo>
                <a:lnTo>
                  <a:pt x="4571" y="195673"/>
                </a:lnTo>
                <a:lnTo>
                  <a:pt x="244602" y="387249"/>
                </a:lnTo>
                <a:lnTo>
                  <a:pt x="244602" y="384048"/>
                </a:lnTo>
                <a:lnTo>
                  <a:pt x="245744" y="383139"/>
                </a:lnTo>
                <a:close/>
              </a:path>
              <a:path w="491489" h="387985">
                <a:moveTo>
                  <a:pt x="124968" y="192024"/>
                </a:moveTo>
                <a:lnTo>
                  <a:pt x="5334" y="192024"/>
                </a:lnTo>
                <a:lnTo>
                  <a:pt x="9168" y="195072"/>
                </a:lnTo>
                <a:lnTo>
                  <a:pt x="123444" y="195072"/>
                </a:lnTo>
                <a:lnTo>
                  <a:pt x="123444" y="193548"/>
                </a:lnTo>
                <a:lnTo>
                  <a:pt x="124968" y="192024"/>
                </a:lnTo>
                <a:close/>
              </a:path>
              <a:path w="491489" h="387985">
                <a:moveTo>
                  <a:pt x="368046" y="192024"/>
                </a:moveTo>
                <a:lnTo>
                  <a:pt x="368045" y="0"/>
                </a:lnTo>
                <a:lnTo>
                  <a:pt x="123443" y="0"/>
                </a:lnTo>
                <a:lnTo>
                  <a:pt x="123444" y="192024"/>
                </a:lnTo>
                <a:lnTo>
                  <a:pt x="124968" y="192024"/>
                </a:lnTo>
                <a:lnTo>
                  <a:pt x="124967" y="3048"/>
                </a:lnTo>
                <a:lnTo>
                  <a:pt x="126491" y="1524"/>
                </a:lnTo>
                <a:lnTo>
                  <a:pt x="126491" y="3048"/>
                </a:lnTo>
                <a:lnTo>
                  <a:pt x="364998" y="3048"/>
                </a:lnTo>
                <a:lnTo>
                  <a:pt x="364998" y="1524"/>
                </a:lnTo>
                <a:lnTo>
                  <a:pt x="366522" y="3048"/>
                </a:lnTo>
                <a:lnTo>
                  <a:pt x="366522" y="192024"/>
                </a:lnTo>
                <a:lnTo>
                  <a:pt x="368046" y="192024"/>
                </a:lnTo>
                <a:close/>
              </a:path>
              <a:path w="491489" h="387985">
                <a:moveTo>
                  <a:pt x="126492" y="195072"/>
                </a:moveTo>
                <a:lnTo>
                  <a:pt x="126491" y="3048"/>
                </a:lnTo>
                <a:lnTo>
                  <a:pt x="124967" y="3048"/>
                </a:lnTo>
                <a:lnTo>
                  <a:pt x="124968" y="192024"/>
                </a:lnTo>
                <a:lnTo>
                  <a:pt x="123444" y="193548"/>
                </a:lnTo>
                <a:lnTo>
                  <a:pt x="123444" y="195072"/>
                </a:lnTo>
                <a:lnTo>
                  <a:pt x="126492" y="195072"/>
                </a:lnTo>
                <a:close/>
              </a:path>
              <a:path w="491489" h="387985">
                <a:moveTo>
                  <a:pt x="126491" y="3048"/>
                </a:moveTo>
                <a:lnTo>
                  <a:pt x="126491" y="1524"/>
                </a:lnTo>
                <a:lnTo>
                  <a:pt x="124967" y="3048"/>
                </a:lnTo>
                <a:lnTo>
                  <a:pt x="126491" y="3048"/>
                </a:lnTo>
                <a:close/>
              </a:path>
              <a:path w="491489" h="387985">
                <a:moveTo>
                  <a:pt x="246888" y="384048"/>
                </a:moveTo>
                <a:lnTo>
                  <a:pt x="245744" y="383139"/>
                </a:lnTo>
                <a:lnTo>
                  <a:pt x="244602" y="384048"/>
                </a:lnTo>
                <a:lnTo>
                  <a:pt x="246888" y="384048"/>
                </a:lnTo>
                <a:close/>
              </a:path>
              <a:path w="491489" h="387985">
                <a:moveTo>
                  <a:pt x="246888" y="386645"/>
                </a:moveTo>
                <a:lnTo>
                  <a:pt x="246888" y="384048"/>
                </a:lnTo>
                <a:lnTo>
                  <a:pt x="244602" y="384048"/>
                </a:lnTo>
                <a:lnTo>
                  <a:pt x="244602" y="387249"/>
                </a:lnTo>
                <a:lnTo>
                  <a:pt x="245364" y="387858"/>
                </a:lnTo>
                <a:lnTo>
                  <a:pt x="246888" y="386645"/>
                </a:lnTo>
                <a:close/>
              </a:path>
              <a:path w="491489" h="387985">
                <a:moveTo>
                  <a:pt x="486918" y="195661"/>
                </a:moveTo>
                <a:lnTo>
                  <a:pt x="486918" y="195072"/>
                </a:lnTo>
                <a:lnTo>
                  <a:pt x="482321" y="195072"/>
                </a:lnTo>
                <a:lnTo>
                  <a:pt x="245744" y="383139"/>
                </a:lnTo>
                <a:lnTo>
                  <a:pt x="246888" y="384048"/>
                </a:lnTo>
                <a:lnTo>
                  <a:pt x="246888" y="386645"/>
                </a:lnTo>
                <a:lnTo>
                  <a:pt x="486918" y="195661"/>
                </a:lnTo>
                <a:close/>
              </a:path>
              <a:path w="491489" h="387985">
                <a:moveTo>
                  <a:pt x="366522" y="3048"/>
                </a:moveTo>
                <a:lnTo>
                  <a:pt x="364998" y="1524"/>
                </a:lnTo>
                <a:lnTo>
                  <a:pt x="364998" y="3048"/>
                </a:lnTo>
                <a:lnTo>
                  <a:pt x="366522" y="3048"/>
                </a:lnTo>
                <a:close/>
              </a:path>
              <a:path w="491489" h="387985">
                <a:moveTo>
                  <a:pt x="368046" y="195072"/>
                </a:moveTo>
                <a:lnTo>
                  <a:pt x="368046" y="193548"/>
                </a:lnTo>
                <a:lnTo>
                  <a:pt x="366522" y="192024"/>
                </a:lnTo>
                <a:lnTo>
                  <a:pt x="366522" y="3048"/>
                </a:lnTo>
                <a:lnTo>
                  <a:pt x="364998" y="3048"/>
                </a:lnTo>
                <a:lnTo>
                  <a:pt x="364998" y="195072"/>
                </a:lnTo>
                <a:lnTo>
                  <a:pt x="368046" y="195072"/>
                </a:lnTo>
                <a:close/>
              </a:path>
              <a:path w="491489" h="387985">
                <a:moveTo>
                  <a:pt x="486156" y="192024"/>
                </a:moveTo>
                <a:lnTo>
                  <a:pt x="366522" y="192024"/>
                </a:lnTo>
                <a:lnTo>
                  <a:pt x="368046" y="193548"/>
                </a:lnTo>
                <a:lnTo>
                  <a:pt x="368046" y="195072"/>
                </a:lnTo>
                <a:lnTo>
                  <a:pt x="482321" y="195072"/>
                </a:lnTo>
                <a:lnTo>
                  <a:pt x="486156" y="192024"/>
                </a:lnTo>
                <a:close/>
              </a:path>
              <a:path w="491489" h="387985">
                <a:moveTo>
                  <a:pt x="486918" y="195072"/>
                </a:moveTo>
                <a:lnTo>
                  <a:pt x="486156" y="192024"/>
                </a:lnTo>
                <a:lnTo>
                  <a:pt x="482321" y="195072"/>
                </a:lnTo>
                <a:lnTo>
                  <a:pt x="486918" y="195072"/>
                </a:lnTo>
                <a:close/>
              </a:path>
              <a:path w="491489" h="387985">
                <a:moveTo>
                  <a:pt x="491490" y="192024"/>
                </a:moveTo>
                <a:lnTo>
                  <a:pt x="486156" y="192024"/>
                </a:lnTo>
                <a:lnTo>
                  <a:pt x="486918" y="195072"/>
                </a:lnTo>
                <a:lnTo>
                  <a:pt x="486918" y="195661"/>
                </a:lnTo>
                <a:lnTo>
                  <a:pt x="491490" y="192024"/>
                </a:lnTo>
                <a:close/>
              </a:path>
            </a:pathLst>
          </a:custGeom>
          <a:solidFill>
            <a:srgbClr val="375C8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3628" y="2298218"/>
            <a:ext cx="1896064" cy="56580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81005" y="3055111"/>
            <a:ext cx="614426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latin typeface="Calibri"/>
                <a:cs typeface="Calibri"/>
              </a:rPr>
              <a:t>Por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ello,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 </a:t>
            </a:r>
            <a:r>
              <a:rPr dirty="0" sz="1600" spc="-10">
                <a:latin typeface="Calibri"/>
                <a:cs typeface="Calibri"/>
              </a:rPr>
              <a:t>matriz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fundamental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en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notación de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transformada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Laplace </a:t>
            </a:r>
            <a:r>
              <a:rPr dirty="0" sz="1600">
                <a:latin typeface="Calibri"/>
                <a:cs typeface="Calibri"/>
              </a:rPr>
              <a:t>es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97282" y="3607328"/>
            <a:ext cx="3492147" cy="59905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88700" y="4508929"/>
            <a:ext cx="3417398" cy="50772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00640" y="5176520"/>
            <a:ext cx="102870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Calibri"/>
                <a:cs typeface="Calibri"/>
              </a:rPr>
              <a:t>Si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definimos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98102" y="5610775"/>
            <a:ext cx="1330837" cy="798169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9783" y="473455"/>
            <a:ext cx="604456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Calibri"/>
                <a:cs typeface="Calibri"/>
              </a:rPr>
              <a:t>el</a:t>
            </a:r>
            <a:r>
              <a:rPr dirty="0" sz="1600" spc="-5">
                <a:latin typeface="Calibri"/>
                <a:cs typeface="Calibri"/>
              </a:rPr>
              <a:t> denominador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 </a:t>
            </a:r>
            <a:r>
              <a:rPr dirty="0" sz="1600" spc="-10">
                <a:latin typeface="Calibri"/>
                <a:cs typeface="Calibri"/>
              </a:rPr>
              <a:t>expresión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 </a:t>
            </a:r>
            <a:r>
              <a:rPr dirty="0" sz="1600" spc="-10">
                <a:latin typeface="Calibri"/>
                <a:cs typeface="Calibri"/>
              </a:rPr>
              <a:t>matriz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fundamental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convierte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en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71434" y="967848"/>
            <a:ext cx="2794119" cy="26648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24440" y="1524254"/>
            <a:ext cx="467550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Calibri"/>
                <a:cs typeface="Calibri"/>
              </a:rPr>
              <a:t>A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partir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</a:t>
            </a:r>
            <a:r>
              <a:rPr dirty="0" sz="1600" spc="-10">
                <a:latin typeface="Calibri"/>
                <a:cs typeface="Calibri"/>
              </a:rPr>
              <a:t> tabla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transformadas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inversas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Laplace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96166" y="1982149"/>
            <a:ext cx="3226036" cy="133042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33583" y="3644900"/>
            <a:ext cx="562483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Calibri"/>
                <a:cs typeface="Calibri"/>
              </a:rPr>
              <a:t>podemos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encontrar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 </a:t>
            </a:r>
            <a:r>
              <a:rPr dirty="0" sz="1600" spc="-10">
                <a:latin typeface="Calibri"/>
                <a:cs typeface="Calibri"/>
              </a:rPr>
              <a:t>matriz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fundamental </a:t>
            </a:r>
            <a:r>
              <a:rPr dirty="0" sz="1600">
                <a:latin typeface="Calibri"/>
                <a:cs typeface="Calibri"/>
              </a:rPr>
              <a:t>en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el </a:t>
            </a:r>
            <a:r>
              <a:rPr dirty="0" sz="1600" spc="-5">
                <a:latin typeface="Calibri"/>
                <a:cs typeface="Calibri"/>
              </a:rPr>
              <a:t>dominio del tiempo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02729" y="4305744"/>
            <a:ext cx="4921974" cy="96448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05390" y="5571531"/>
            <a:ext cx="872807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600" spc="-5">
                <a:latin typeface="Calibri"/>
                <a:cs typeface="Calibri"/>
              </a:rPr>
              <a:t>La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matriz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fundamental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discreta</a:t>
            </a:r>
            <a:r>
              <a:rPr dirty="0" sz="1600" spc="-5">
                <a:latin typeface="Calibri"/>
                <a:cs typeface="Calibri"/>
              </a:rPr>
              <a:t> se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obtiene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 </a:t>
            </a:r>
            <a:r>
              <a:rPr dirty="0" sz="1600" spc="-5">
                <a:latin typeface="Calibri"/>
                <a:cs typeface="Calibri"/>
              </a:rPr>
              <a:t>partir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esta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expresión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sustituyendo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el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tiempo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por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el </a:t>
            </a:r>
            <a:r>
              <a:rPr dirty="0" sz="1600" spc="-5">
                <a:latin typeface="Calibri"/>
                <a:cs typeface="Calibri"/>
              </a:rPr>
              <a:t>tiempo </a:t>
            </a:r>
            <a:r>
              <a:rPr dirty="0" sz="1600" spc="-34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-10">
                <a:latin typeface="Calibri"/>
                <a:cs typeface="Calibri"/>
              </a:rPr>
              <a:t> muestreo.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67134" y="630928"/>
            <a:ext cx="6883799" cy="103141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33583" y="1937257"/>
            <a:ext cx="308356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Calibri"/>
                <a:cs typeface="Calibri"/>
              </a:rPr>
              <a:t>De la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ecuación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en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espacio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-10">
                <a:latin typeface="Calibri"/>
                <a:cs typeface="Calibri"/>
              </a:rPr>
              <a:t> estados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02202" y="2435369"/>
            <a:ext cx="3658000" cy="53247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53217" y="3252470"/>
            <a:ext cx="217551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latin typeface="Calibri"/>
                <a:cs typeface="Calibri"/>
              </a:rPr>
              <a:t>también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puede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ver que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13870" y="3503647"/>
            <a:ext cx="964522" cy="53223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91317" y="4336796"/>
            <a:ext cx="77724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Calibri"/>
                <a:cs typeface="Calibri"/>
              </a:rPr>
              <a:t>La</a:t>
            </a:r>
            <a:r>
              <a:rPr dirty="0" sz="1600" spc="-6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matriz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20021" y="4336796"/>
            <a:ext cx="398526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latin typeface="Calibri"/>
                <a:cs typeface="Calibri"/>
              </a:rPr>
              <a:t>discreta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puede </a:t>
            </a:r>
            <a:r>
              <a:rPr dirty="0" sz="1600" spc="-10">
                <a:latin typeface="Calibri"/>
                <a:cs typeface="Calibri"/>
              </a:rPr>
              <a:t>encontrar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</a:t>
            </a:r>
            <a:r>
              <a:rPr dirty="0" sz="1600" spc="-5">
                <a:latin typeface="Calibri"/>
                <a:cs typeface="Calibri"/>
              </a:rPr>
              <a:t> partir de la</a:t>
            </a:r>
            <a:r>
              <a:rPr dirty="0" sz="1600" spc="-10">
                <a:latin typeface="Calibri"/>
                <a:cs typeface="Calibri"/>
              </a:rPr>
              <a:t> matriz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56767" y="4336796"/>
            <a:ext cx="128206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latin typeface="Calibri"/>
                <a:cs typeface="Calibri"/>
              </a:rPr>
              <a:t>continua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según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72119" y="4330446"/>
            <a:ext cx="266700" cy="24612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32271" y="4372152"/>
            <a:ext cx="200025" cy="19994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19663" y="4858570"/>
            <a:ext cx="1597151" cy="561828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81767" y="5534955"/>
            <a:ext cx="8720455" cy="1193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-635">
              <a:lnSpc>
                <a:spcPct val="150000"/>
              </a:lnSpc>
              <a:spcBef>
                <a:spcPts val="100"/>
              </a:spcBef>
            </a:pPr>
            <a:r>
              <a:rPr dirty="0" sz="1600" spc="-10">
                <a:latin typeface="Calibri"/>
                <a:cs typeface="Calibri"/>
              </a:rPr>
              <a:t>Estrictamente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hablando,</a:t>
            </a:r>
            <a:r>
              <a:rPr dirty="0" sz="1600" spc="-5">
                <a:latin typeface="Calibri"/>
                <a:cs typeface="Calibri"/>
              </a:rPr>
              <a:t> la </a:t>
            </a:r>
            <a:r>
              <a:rPr dirty="0" sz="1600">
                <a:latin typeface="Calibri"/>
                <a:cs typeface="Calibri"/>
              </a:rPr>
              <a:t>ecuación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anterior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es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únicamente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válida</a:t>
            </a:r>
            <a:r>
              <a:rPr dirty="0" sz="1600" spc="-5">
                <a:latin typeface="Calibri"/>
                <a:cs typeface="Calibri"/>
              </a:rPr>
              <a:t> si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 </a:t>
            </a:r>
            <a:r>
              <a:rPr dirty="0" sz="1600" spc="-10">
                <a:latin typeface="Calibri"/>
                <a:cs typeface="Calibri"/>
              </a:rPr>
              <a:t>entrada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determinista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es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constante </a:t>
            </a:r>
            <a:r>
              <a:rPr dirty="0" sz="1600" spc="-34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entre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los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instantes</a:t>
            </a:r>
            <a:r>
              <a:rPr dirty="0" sz="1600" spc="-5">
                <a:latin typeface="Calibri"/>
                <a:cs typeface="Calibri"/>
              </a:rPr>
              <a:t> de </a:t>
            </a:r>
            <a:r>
              <a:rPr dirty="0" sz="1600" spc="-10">
                <a:latin typeface="Calibri"/>
                <a:cs typeface="Calibri"/>
              </a:rPr>
              <a:t>muestreo.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Calibri"/>
              <a:cs typeface="Calibri"/>
            </a:endParaRPr>
          </a:p>
          <a:p>
            <a:pPr marL="55244">
              <a:lnSpc>
                <a:spcPct val="100000"/>
              </a:lnSpc>
            </a:pPr>
            <a:r>
              <a:rPr dirty="0" sz="1600" spc="-5">
                <a:latin typeface="Calibri"/>
                <a:cs typeface="Calibri"/>
              </a:rPr>
              <a:t>Como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 </a:t>
            </a:r>
            <a:r>
              <a:rPr dirty="0" sz="1600" spc="-10">
                <a:latin typeface="Calibri"/>
                <a:cs typeface="Calibri"/>
              </a:rPr>
              <a:t>entrada</a:t>
            </a:r>
            <a:r>
              <a:rPr dirty="0" sz="1600">
                <a:latin typeface="Calibri"/>
                <a:cs typeface="Calibri"/>
              </a:rPr>
              <a:t> es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una senoide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alta </a:t>
            </a:r>
            <a:r>
              <a:rPr dirty="0" sz="1600" spc="-5">
                <a:latin typeface="Calibri"/>
                <a:cs typeface="Calibri"/>
              </a:rPr>
              <a:t>frecuencia, sabemos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que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esta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aproximación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no</a:t>
            </a:r>
            <a:r>
              <a:rPr dirty="0" sz="1600">
                <a:latin typeface="Calibri"/>
                <a:cs typeface="Calibri"/>
              </a:rPr>
              <a:t> es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buena.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3583" y="356409"/>
            <a:ext cx="8465820" cy="1068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-635">
              <a:lnSpc>
                <a:spcPct val="134400"/>
              </a:lnSpc>
              <a:spcBef>
                <a:spcPts val="100"/>
              </a:spcBef>
            </a:pPr>
            <a:r>
              <a:rPr dirty="0" sz="1600" spc="-5">
                <a:latin typeface="Calibri"/>
                <a:cs typeface="Calibri"/>
              </a:rPr>
              <a:t>Sin </a:t>
            </a:r>
            <a:r>
              <a:rPr dirty="0" sz="1600" spc="-10">
                <a:latin typeface="Calibri"/>
                <a:cs typeface="Calibri"/>
              </a:rPr>
              <a:t>embargo,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procederemos</a:t>
            </a:r>
            <a:r>
              <a:rPr dirty="0" sz="1600" spc="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igualmente</a:t>
            </a:r>
            <a:r>
              <a:rPr dirty="0" sz="1600">
                <a:latin typeface="Calibri"/>
                <a:cs typeface="Calibri"/>
              </a:rPr>
              <a:t> y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corregiremos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cualquier</a:t>
            </a:r>
            <a:r>
              <a:rPr dirty="0" sz="1600" spc="-10">
                <a:latin typeface="Calibri"/>
                <a:cs typeface="Calibri"/>
              </a:rPr>
              <a:t> resultado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eróneo</a:t>
            </a:r>
            <a:r>
              <a:rPr dirty="0" sz="1600" spc="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utilizando</a:t>
            </a:r>
            <a:r>
              <a:rPr dirty="0" sz="1600" spc="-5">
                <a:latin typeface="Calibri"/>
                <a:cs typeface="Calibri"/>
              </a:rPr>
              <a:t> ruido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 </a:t>
            </a:r>
            <a:r>
              <a:rPr dirty="0" sz="1600" spc="-34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proceso.</a:t>
            </a:r>
            <a:endParaRPr sz="1600">
              <a:latin typeface="Calibri"/>
              <a:cs typeface="Calibri"/>
            </a:endParaRPr>
          </a:p>
          <a:p>
            <a:pPr marL="17145">
              <a:lnSpc>
                <a:spcPct val="100000"/>
              </a:lnSpc>
              <a:spcBef>
                <a:spcPts val="1125"/>
              </a:spcBef>
            </a:pPr>
            <a:r>
              <a:rPr dirty="0" sz="1600" spc="-10">
                <a:latin typeface="Calibri"/>
                <a:cs typeface="Calibri"/>
              </a:rPr>
              <a:t>Sustituyendo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las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matrices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integrando,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tendremos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6482" y="1911746"/>
            <a:ext cx="6118825" cy="222810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75753" y="1038614"/>
            <a:ext cx="1596474" cy="56570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71683" y="4361179"/>
            <a:ext cx="201485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-10">
                <a:latin typeface="Calibri"/>
                <a:cs typeface="Calibri"/>
              </a:rPr>
              <a:t> tablas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 </a:t>
            </a:r>
            <a:r>
              <a:rPr dirty="0" sz="1600" spc="-10">
                <a:latin typeface="Calibri"/>
                <a:cs typeface="Calibri"/>
              </a:rPr>
              <a:t>integración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94698" y="4979106"/>
            <a:ext cx="3358835" cy="129725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8742" y="664486"/>
            <a:ext cx="4355935" cy="109828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09199" y="426212"/>
            <a:ext cx="212788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33575" algn="l"/>
              </a:tabLst>
            </a:pPr>
            <a:r>
              <a:rPr dirty="0" sz="1600" spc="-30">
                <a:latin typeface="Calibri"/>
                <a:cs typeface="Calibri"/>
              </a:rPr>
              <a:t>P</a:t>
            </a:r>
            <a:r>
              <a:rPr dirty="0" sz="1600">
                <a:latin typeface="Calibri"/>
                <a:cs typeface="Calibri"/>
              </a:rPr>
              <a:t>or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</a:t>
            </a:r>
            <a:r>
              <a:rPr dirty="0" sz="1600">
                <a:latin typeface="Calibri"/>
                <a:cs typeface="Calibri"/>
              </a:rPr>
              <a:t>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qu</a:t>
            </a:r>
            <a:r>
              <a:rPr dirty="0" sz="1600">
                <a:latin typeface="Calibri"/>
                <a:cs typeface="Calibri"/>
              </a:rPr>
              <a:t>e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</a:t>
            </a:r>
            <a:r>
              <a:rPr dirty="0" sz="1600">
                <a:latin typeface="Calibri"/>
                <a:cs typeface="Calibri"/>
              </a:rPr>
              <a:t>a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m</a:t>
            </a:r>
            <a:r>
              <a:rPr dirty="0" sz="1600" spc="-20">
                <a:latin typeface="Calibri"/>
                <a:cs typeface="Calibri"/>
              </a:rPr>
              <a:t>a</a:t>
            </a:r>
            <a:r>
              <a:rPr dirty="0" sz="1600" spc="-5">
                <a:latin typeface="Calibri"/>
                <a:cs typeface="Calibri"/>
              </a:rPr>
              <a:t>tri</a:t>
            </a:r>
            <a:r>
              <a:rPr dirty="0" sz="1600">
                <a:latin typeface="Calibri"/>
                <a:cs typeface="Calibri"/>
              </a:rPr>
              <a:t>z</a:t>
            </a:r>
            <a:r>
              <a:rPr dirty="0" sz="1600">
                <a:latin typeface="Calibri"/>
                <a:cs typeface="Calibri"/>
              </a:rPr>
              <a:t>	</a:t>
            </a:r>
            <a:r>
              <a:rPr dirty="0" sz="1600">
                <a:latin typeface="Calibri"/>
                <a:cs typeface="Calibri"/>
              </a:rPr>
              <a:t>es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69956" y="465332"/>
            <a:ext cx="166865" cy="19966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24440" y="1991360"/>
            <a:ext cx="441452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Calibri"/>
                <a:cs typeface="Calibri"/>
              </a:rPr>
              <a:t>La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ecuación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-10">
                <a:latin typeface="Calibri"/>
                <a:cs typeface="Calibri"/>
              </a:rPr>
              <a:t> filtrado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Kalman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discreta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está</a:t>
            </a:r>
            <a:r>
              <a:rPr dirty="0" sz="1600" spc="-5">
                <a:latin typeface="Calibri"/>
                <a:cs typeface="Calibri"/>
              </a:rPr>
              <a:t> dada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por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3596" y="3019291"/>
            <a:ext cx="562610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latin typeface="Calibri"/>
                <a:cs typeface="Calibri"/>
              </a:rPr>
              <a:t>Sustituyendo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adecuadamente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las </a:t>
            </a:r>
            <a:r>
              <a:rPr dirty="0" sz="1600" spc="-10">
                <a:latin typeface="Calibri"/>
                <a:cs typeface="Calibri"/>
              </a:rPr>
              <a:t>matrices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en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esta</a:t>
            </a:r>
            <a:r>
              <a:rPr dirty="0" sz="1600">
                <a:latin typeface="Calibri"/>
                <a:cs typeface="Calibri"/>
              </a:rPr>
              <a:t> ecuación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tiene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960" y="3523781"/>
            <a:ext cx="8990558" cy="66587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81802" y="2560175"/>
            <a:ext cx="4888086" cy="26641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44429" y="4396527"/>
            <a:ext cx="900811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-635">
              <a:lnSpc>
                <a:spcPct val="150000"/>
              </a:lnSpc>
              <a:spcBef>
                <a:spcPts val="100"/>
              </a:spcBef>
            </a:pPr>
            <a:r>
              <a:rPr dirty="0" sz="1600" spc="-40">
                <a:latin typeface="Calibri"/>
                <a:cs typeface="Calibri"/>
              </a:rPr>
              <a:t>Tras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multiplicar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los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términos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2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las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ecuaciones</a:t>
            </a:r>
            <a:r>
              <a:rPr dirty="0" sz="1600" spc="-10">
                <a:latin typeface="Calibri"/>
                <a:cs typeface="Calibri"/>
              </a:rPr>
              <a:t> diferenciales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matriciales,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obtenemos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las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siguientes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ecuaciones </a:t>
            </a:r>
            <a:r>
              <a:rPr dirty="0" sz="1600" spc="-34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escalares </a:t>
            </a:r>
            <a:r>
              <a:rPr dirty="0" sz="1600" spc="-15">
                <a:latin typeface="Calibri"/>
                <a:cs typeface="Calibri"/>
              </a:rPr>
              <a:t>para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el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filtro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Kalman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719888" y="5107935"/>
            <a:ext cx="6734175" cy="1630045"/>
            <a:chOff x="2719888" y="5107935"/>
            <a:chExt cx="6734175" cy="1630045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95028" y="5107935"/>
              <a:ext cx="3458497" cy="3327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19888" y="5972559"/>
              <a:ext cx="3724365" cy="76532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145415" y="5448299"/>
              <a:ext cx="76200" cy="504190"/>
            </a:xfrm>
            <a:custGeom>
              <a:avLst/>
              <a:gdLst/>
              <a:ahLst/>
              <a:cxnLst/>
              <a:rect l="l" t="t" r="r" b="b"/>
              <a:pathLst>
                <a:path w="76200" h="504189">
                  <a:moveTo>
                    <a:pt x="76200" y="427482"/>
                  </a:moveTo>
                  <a:lnTo>
                    <a:pt x="0" y="427482"/>
                  </a:lnTo>
                  <a:lnTo>
                    <a:pt x="33527" y="494537"/>
                  </a:lnTo>
                  <a:lnTo>
                    <a:pt x="33527" y="440436"/>
                  </a:lnTo>
                  <a:lnTo>
                    <a:pt x="43433" y="440436"/>
                  </a:lnTo>
                  <a:lnTo>
                    <a:pt x="43434" y="493014"/>
                  </a:lnTo>
                  <a:lnTo>
                    <a:pt x="76200" y="427482"/>
                  </a:lnTo>
                  <a:close/>
                </a:path>
                <a:path w="76200" h="504189">
                  <a:moveTo>
                    <a:pt x="43433" y="427482"/>
                  </a:moveTo>
                  <a:lnTo>
                    <a:pt x="43433" y="0"/>
                  </a:lnTo>
                  <a:lnTo>
                    <a:pt x="33527" y="0"/>
                  </a:lnTo>
                  <a:lnTo>
                    <a:pt x="33527" y="427482"/>
                  </a:lnTo>
                  <a:lnTo>
                    <a:pt x="43433" y="427482"/>
                  </a:lnTo>
                  <a:close/>
                </a:path>
                <a:path w="76200" h="504189">
                  <a:moveTo>
                    <a:pt x="43434" y="493014"/>
                  </a:moveTo>
                  <a:lnTo>
                    <a:pt x="43433" y="440436"/>
                  </a:lnTo>
                  <a:lnTo>
                    <a:pt x="33527" y="440436"/>
                  </a:lnTo>
                  <a:lnTo>
                    <a:pt x="33527" y="494537"/>
                  </a:lnTo>
                  <a:lnTo>
                    <a:pt x="38100" y="503682"/>
                  </a:lnTo>
                  <a:lnTo>
                    <a:pt x="43434" y="4930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4523" y="384603"/>
            <a:ext cx="8964295" cy="5901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034" marR="5080" indent="-635">
              <a:lnSpc>
                <a:spcPct val="134400"/>
              </a:lnSpc>
              <a:spcBef>
                <a:spcPts val="100"/>
              </a:spcBef>
            </a:pPr>
            <a:r>
              <a:rPr dirty="0" sz="1600" spc="-5">
                <a:latin typeface="Calibri"/>
                <a:cs typeface="Calibri"/>
              </a:rPr>
              <a:t>El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listado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dado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continuación </a:t>
            </a:r>
            <a:r>
              <a:rPr dirty="0" sz="1600">
                <a:latin typeface="Calibri"/>
                <a:cs typeface="Calibri"/>
              </a:rPr>
              <a:t>es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para</a:t>
            </a:r>
            <a:r>
              <a:rPr dirty="0" sz="1600" spc="-5">
                <a:latin typeface="Calibri"/>
                <a:cs typeface="Calibri"/>
              </a:rPr>
              <a:t> un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filtro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Kalman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que </a:t>
            </a:r>
            <a:r>
              <a:rPr dirty="0" sz="1600" spc="-15">
                <a:latin typeface="Calibri"/>
                <a:cs typeface="Calibri"/>
              </a:rPr>
              <a:t>intenta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medir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los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parámetros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 suspensión </a:t>
            </a:r>
            <a:r>
              <a:rPr dirty="0" sz="1600" spc="-35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basándose </a:t>
            </a:r>
            <a:r>
              <a:rPr dirty="0" sz="1600">
                <a:latin typeface="Calibri"/>
                <a:cs typeface="Calibri"/>
              </a:rPr>
              <a:t>en</a:t>
            </a:r>
            <a:r>
              <a:rPr dirty="0" sz="1600" spc="-5">
                <a:latin typeface="Calibri"/>
                <a:cs typeface="Calibri"/>
              </a:rPr>
              <a:t> medidas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 la</a:t>
            </a:r>
            <a:r>
              <a:rPr dirty="0" sz="1600" spc="-10">
                <a:latin typeface="Calibri"/>
                <a:cs typeface="Calibri"/>
              </a:rPr>
              <a:t> distancia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del coche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desde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 </a:t>
            </a:r>
            <a:r>
              <a:rPr dirty="0" sz="1600" spc="-15">
                <a:latin typeface="Calibri"/>
                <a:cs typeface="Calibri"/>
              </a:rPr>
              <a:t>referencia.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dirty="0" sz="1600" spc="-5">
                <a:latin typeface="Calibri"/>
                <a:cs typeface="Calibri"/>
              </a:rPr>
              <a:t>Las</a:t>
            </a:r>
            <a:r>
              <a:rPr dirty="0" sz="1600">
                <a:latin typeface="Calibri"/>
                <a:cs typeface="Calibri"/>
              </a:rPr>
              <a:t> ejecuciones </a:t>
            </a:r>
            <a:r>
              <a:rPr dirty="0" sz="1600" spc="-10">
                <a:latin typeface="Calibri"/>
                <a:cs typeface="Calibri"/>
              </a:rPr>
              <a:t>proporcionan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resultados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tanto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los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estados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como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los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errores</a:t>
            </a:r>
            <a:r>
              <a:rPr dirty="0" sz="1600" spc="2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dichos </a:t>
            </a:r>
            <a:r>
              <a:rPr dirty="0" sz="1600" spc="-10">
                <a:latin typeface="Calibri"/>
                <a:cs typeface="Calibri"/>
              </a:rPr>
              <a:t>estados.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00">
              <a:latin typeface="Calibri"/>
              <a:cs typeface="Calibri"/>
            </a:endParaRPr>
          </a:p>
          <a:p>
            <a:pPr marL="69215">
              <a:lnSpc>
                <a:spcPct val="100000"/>
              </a:lnSpc>
            </a:pPr>
            <a:r>
              <a:rPr dirty="0" sz="1800" spc="-5" b="1">
                <a:latin typeface="Calibri"/>
                <a:cs typeface="Calibri"/>
              </a:rPr>
              <a:t>Filtro</a:t>
            </a:r>
            <a:r>
              <a:rPr dirty="0" sz="1800" spc="-3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de</a:t>
            </a:r>
            <a:r>
              <a:rPr dirty="0" sz="1800" spc="-1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Kalman</a:t>
            </a:r>
            <a:r>
              <a:rPr dirty="0" sz="1800" spc="-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para</a:t>
            </a:r>
            <a:r>
              <a:rPr dirty="0" sz="1800" spc="-1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Medir</a:t>
            </a:r>
            <a:r>
              <a:rPr dirty="0" sz="1800" spc="-2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la</a:t>
            </a:r>
            <a:r>
              <a:rPr dirty="0" sz="1800" spc="-1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Longitud</a:t>
            </a:r>
            <a:r>
              <a:rPr dirty="0" sz="1800" spc="-2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de</a:t>
            </a:r>
            <a:r>
              <a:rPr dirty="0" sz="1800" spc="-2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la</a:t>
            </a:r>
            <a:r>
              <a:rPr dirty="0" sz="1800" spc="-10" b="1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Suspensión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900">
              <a:latin typeface="Calibri"/>
              <a:cs typeface="Calibri"/>
            </a:endParaRPr>
          </a:p>
          <a:p>
            <a:pPr marL="852169" marR="7291705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ORDER=2;</a:t>
            </a:r>
            <a:endParaRPr sz="1200">
              <a:latin typeface="Calibri"/>
              <a:cs typeface="Calibri"/>
            </a:endParaRPr>
          </a:p>
          <a:p>
            <a:pPr marL="852169" marR="7291705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TF=20.;</a:t>
            </a:r>
            <a:endParaRPr sz="1200">
              <a:latin typeface="Calibri"/>
              <a:cs typeface="Calibri"/>
            </a:endParaRPr>
          </a:p>
          <a:p>
            <a:pPr marL="852169" marR="7291705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SIGX=.1;</a:t>
            </a:r>
            <a:endParaRPr sz="1200">
              <a:latin typeface="Calibri"/>
              <a:cs typeface="Calibri"/>
            </a:endParaRPr>
          </a:p>
          <a:p>
            <a:pPr marL="852169" marR="7291705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TS=.01;</a:t>
            </a:r>
            <a:endParaRPr sz="1200">
              <a:latin typeface="Calibri"/>
              <a:cs typeface="Calibri"/>
            </a:endParaRPr>
          </a:p>
          <a:p>
            <a:pPr marL="852169" marR="7291705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WN=6.28*.1;</a:t>
            </a:r>
            <a:endParaRPr sz="1200">
              <a:latin typeface="Calibri"/>
              <a:cs typeface="Calibri"/>
            </a:endParaRPr>
          </a:p>
          <a:p>
            <a:pPr marL="852169" marR="7291705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W=6.28*1.;</a:t>
            </a:r>
            <a:endParaRPr sz="1200">
              <a:latin typeface="Calibri"/>
              <a:cs typeface="Calibri"/>
            </a:endParaRPr>
          </a:p>
          <a:p>
            <a:pPr marL="852169" marR="7291705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Z=.7;</a:t>
            </a:r>
            <a:endParaRPr sz="1200">
              <a:latin typeface="Calibri"/>
              <a:cs typeface="Calibri"/>
            </a:endParaRPr>
          </a:p>
          <a:p>
            <a:pPr marL="852169" marR="7291705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A=‐Z*WN;</a:t>
            </a:r>
            <a:endParaRPr sz="1200">
              <a:latin typeface="Calibri"/>
              <a:cs typeface="Calibri"/>
            </a:endParaRPr>
          </a:p>
          <a:p>
            <a:pPr marL="852169" marR="6876415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B=WN*sqrt(1.‐Z*Z);</a:t>
            </a:r>
            <a:endParaRPr sz="1200">
              <a:latin typeface="Calibri"/>
              <a:cs typeface="Calibri"/>
            </a:endParaRPr>
          </a:p>
          <a:p>
            <a:pPr marL="852169" marR="6876415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A2=.1;</a:t>
            </a:r>
            <a:endParaRPr sz="1200">
              <a:latin typeface="Calibri"/>
              <a:cs typeface="Calibri"/>
            </a:endParaRPr>
          </a:p>
          <a:p>
            <a:pPr marL="852169" marR="7557770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X1=.25;</a:t>
            </a:r>
            <a:endParaRPr sz="1200">
              <a:latin typeface="Calibri"/>
              <a:cs typeface="Calibri"/>
            </a:endParaRPr>
          </a:p>
          <a:p>
            <a:pPr marL="852169" marR="7557770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B2=1.25;</a:t>
            </a:r>
            <a:endParaRPr sz="1200">
              <a:latin typeface="Calibri"/>
              <a:cs typeface="Calibri"/>
            </a:endParaRPr>
          </a:p>
          <a:p>
            <a:pPr marL="852169" marR="7557770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X1D=0.;</a:t>
            </a:r>
            <a:endParaRPr sz="1200">
              <a:latin typeface="Calibri"/>
              <a:cs typeface="Calibri"/>
            </a:endParaRPr>
          </a:p>
          <a:p>
            <a:pPr marL="852169" marR="7557770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B1=1.;</a:t>
            </a:r>
            <a:endParaRPr sz="1200">
              <a:latin typeface="Calibri"/>
              <a:cs typeface="Calibri"/>
            </a:endParaRPr>
          </a:p>
          <a:p>
            <a:pPr marL="852169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T=0.;</a:t>
            </a:r>
            <a:endParaRPr sz="1200">
              <a:latin typeface="Calibri"/>
              <a:cs typeface="Calibri"/>
            </a:endParaRPr>
          </a:p>
          <a:p>
            <a:pPr marL="852169" marR="7622540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S=0.;</a:t>
            </a:r>
            <a:endParaRPr sz="1200">
              <a:latin typeface="Calibri"/>
              <a:cs typeface="Calibri"/>
            </a:endParaRPr>
          </a:p>
          <a:p>
            <a:pPr marL="852169" marR="7622540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H=.001;</a:t>
            </a:r>
            <a:endParaRPr sz="1200">
              <a:latin typeface="Calibri"/>
              <a:cs typeface="Calibri"/>
            </a:endParaRPr>
          </a:p>
          <a:p>
            <a:pPr marL="852169" marR="6229350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X2DDOLD=0.;</a:t>
            </a:r>
            <a:endParaRPr sz="1200">
              <a:latin typeface="Calibri"/>
              <a:cs typeface="Calibri"/>
            </a:endParaRPr>
          </a:p>
          <a:p>
            <a:pPr marL="852169" marR="6229350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PHI=zeros(ORDER,ORDER);</a:t>
            </a:r>
            <a:endParaRPr sz="1200">
              <a:latin typeface="Calibri"/>
              <a:cs typeface="Calibri"/>
            </a:endParaRPr>
          </a:p>
          <a:p>
            <a:pPr marL="852169" marR="6229350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P=[99999999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0;0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999999999];</a:t>
            </a:r>
            <a:endParaRPr sz="1200">
              <a:latin typeface="Calibri"/>
              <a:cs typeface="Calibri"/>
            </a:endParaRPr>
          </a:p>
          <a:p>
            <a:pPr marL="852169" marR="6229350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IDNP=eye(ORDER);</a:t>
            </a:r>
            <a:endParaRPr sz="1200">
              <a:latin typeface="Calibri"/>
              <a:cs typeface="Calibri"/>
            </a:endParaRPr>
          </a:p>
          <a:p>
            <a:pPr marL="852169" marR="6229350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Q=zeros(ORDER,ORDER);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73871" y="6370332"/>
            <a:ext cx="10160" cy="571500"/>
          </a:xfrm>
          <a:custGeom>
            <a:avLst/>
            <a:gdLst/>
            <a:ahLst/>
            <a:cxnLst/>
            <a:rect l="l" t="t" r="r" b="b"/>
            <a:pathLst>
              <a:path w="10160" h="571500">
                <a:moveTo>
                  <a:pt x="9906" y="533400"/>
                </a:moveTo>
                <a:lnTo>
                  <a:pt x="0" y="533400"/>
                </a:lnTo>
                <a:lnTo>
                  <a:pt x="0" y="571500"/>
                </a:lnTo>
                <a:lnTo>
                  <a:pt x="9906" y="571500"/>
                </a:lnTo>
                <a:lnTo>
                  <a:pt x="9906" y="533400"/>
                </a:lnTo>
                <a:close/>
              </a:path>
              <a:path w="10160" h="571500">
                <a:moveTo>
                  <a:pt x="9906" y="467106"/>
                </a:moveTo>
                <a:lnTo>
                  <a:pt x="0" y="467106"/>
                </a:lnTo>
                <a:lnTo>
                  <a:pt x="0" y="505206"/>
                </a:lnTo>
                <a:lnTo>
                  <a:pt x="9906" y="505206"/>
                </a:lnTo>
                <a:lnTo>
                  <a:pt x="9906" y="467106"/>
                </a:lnTo>
                <a:close/>
              </a:path>
              <a:path w="10160" h="571500">
                <a:moveTo>
                  <a:pt x="9906" y="400050"/>
                </a:moveTo>
                <a:lnTo>
                  <a:pt x="0" y="400050"/>
                </a:lnTo>
                <a:lnTo>
                  <a:pt x="0" y="438150"/>
                </a:lnTo>
                <a:lnTo>
                  <a:pt x="9906" y="438150"/>
                </a:lnTo>
                <a:lnTo>
                  <a:pt x="9906" y="400050"/>
                </a:lnTo>
                <a:close/>
              </a:path>
              <a:path w="10160" h="571500">
                <a:moveTo>
                  <a:pt x="9906" y="333756"/>
                </a:moveTo>
                <a:lnTo>
                  <a:pt x="0" y="333756"/>
                </a:lnTo>
                <a:lnTo>
                  <a:pt x="0" y="371856"/>
                </a:lnTo>
                <a:lnTo>
                  <a:pt x="9906" y="371856"/>
                </a:lnTo>
                <a:lnTo>
                  <a:pt x="9906" y="333756"/>
                </a:lnTo>
                <a:close/>
              </a:path>
              <a:path w="10160" h="571500">
                <a:moveTo>
                  <a:pt x="9906" y="266700"/>
                </a:moveTo>
                <a:lnTo>
                  <a:pt x="0" y="266700"/>
                </a:lnTo>
                <a:lnTo>
                  <a:pt x="0" y="304800"/>
                </a:lnTo>
                <a:lnTo>
                  <a:pt x="9906" y="304800"/>
                </a:lnTo>
                <a:lnTo>
                  <a:pt x="9906" y="266700"/>
                </a:lnTo>
                <a:close/>
              </a:path>
              <a:path w="10160" h="571500">
                <a:moveTo>
                  <a:pt x="9906" y="200406"/>
                </a:moveTo>
                <a:lnTo>
                  <a:pt x="0" y="200406"/>
                </a:lnTo>
                <a:lnTo>
                  <a:pt x="0" y="238506"/>
                </a:lnTo>
                <a:lnTo>
                  <a:pt x="9906" y="238506"/>
                </a:lnTo>
                <a:lnTo>
                  <a:pt x="9906" y="200406"/>
                </a:lnTo>
                <a:close/>
              </a:path>
              <a:path w="10160" h="571500">
                <a:moveTo>
                  <a:pt x="9906" y="133350"/>
                </a:moveTo>
                <a:lnTo>
                  <a:pt x="0" y="133350"/>
                </a:lnTo>
                <a:lnTo>
                  <a:pt x="0" y="171450"/>
                </a:lnTo>
                <a:lnTo>
                  <a:pt x="9906" y="171450"/>
                </a:lnTo>
                <a:lnTo>
                  <a:pt x="9906" y="133350"/>
                </a:lnTo>
                <a:close/>
              </a:path>
              <a:path w="10160" h="571500">
                <a:moveTo>
                  <a:pt x="9906" y="67056"/>
                </a:moveTo>
                <a:lnTo>
                  <a:pt x="0" y="67056"/>
                </a:lnTo>
                <a:lnTo>
                  <a:pt x="0" y="105156"/>
                </a:lnTo>
                <a:lnTo>
                  <a:pt x="9906" y="105156"/>
                </a:lnTo>
                <a:lnTo>
                  <a:pt x="9906" y="67056"/>
                </a:lnTo>
                <a:close/>
              </a:path>
              <a:path w="10160" h="571500">
                <a:moveTo>
                  <a:pt x="9906" y="0"/>
                </a:moveTo>
                <a:lnTo>
                  <a:pt x="0" y="0"/>
                </a:lnTo>
                <a:lnTo>
                  <a:pt x="0" y="38100"/>
                </a:lnTo>
                <a:lnTo>
                  <a:pt x="9906" y="38100"/>
                </a:lnTo>
                <a:lnTo>
                  <a:pt x="99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6023" y="1343659"/>
            <a:ext cx="4124960" cy="2585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94361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Calibri"/>
                <a:cs typeface="Calibri"/>
              </a:rPr>
              <a:t>PHI(1,1)=exp(A*TS)*(‐A*sin(B*TS)+B*cos(B*TS))/B; </a:t>
            </a:r>
            <a:r>
              <a:rPr dirty="0" sz="1200" spc="-26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PHI(1,2)=exp(A*TS)*sin(B*TS)/B; 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PHI(2,1)=‐WN*WN*exp(A*TS)*sin(B*TS)/B; 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PHI(2,2)=exp(A*TS)*(A*sin(B*TS)+B*cos(B*TS))/B; 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15">
                <a:latin typeface="Calibri"/>
                <a:cs typeface="Calibri"/>
              </a:rPr>
              <a:t>HMAT=[1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0];</a:t>
            </a:r>
            <a:endParaRPr sz="12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G(1,1)=‐(exp(A*TS)*(A*sin(B*TS)‐B*cos(B*TS))+B)/(B*(A*A+B*B)); </a:t>
            </a:r>
            <a:r>
              <a:rPr dirty="0" sz="1200" spc="-26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G(2,1)=‐exp(A*TS)*sin(B*TS)/B;</a:t>
            </a:r>
            <a:endParaRPr sz="1200">
              <a:latin typeface="Calibri"/>
              <a:cs typeface="Calibri"/>
            </a:endParaRPr>
          </a:p>
          <a:p>
            <a:pPr marL="12700" marR="3187065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PHIT=PHI';</a:t>
            </a:r>
            <a:endParaRPr sz="1200">
              <a:latin typeface="Calibri"/>
              <a:cs typeface="Calibri"/>
            </a:endParaRPr>
          </a:p>
          <a:p>
            <a:pPr marL="12700" marR="3187065">
              <a:lnSpc>
                <a:spcPct val="100000"/>
              </a:lnSpc>
            </a:pPr>
            <a:r>
              <a:rPr dirty="0" sz="1200" spc="-15">
                <a:latin typeface="Calibri"/>
                <a:cs typeface="Calibri"/>
              </a:rPr>
              <a:t>HT=HMAT';</a:t>
            </a:r>
            <a:endParaRPr sz="1200">
              <a:latin typeface="Calibri"/>
              <a:cs typeface="Calibri"/>
            </a:endParaRPr>
          </a:p>
          <a:p>
            <a:pPr marL="12700" marR="3187065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Q(2,2)=0.;</a:t>
            </a:r>
            <a:endParaRPr sz="1200">
              <a:latin typeface="Calibri"/>
              <a:cs typeface="Calibri"/>
            </a:endParaRPr>
          </a:p>
          <a:p>
            <a:pPr marL="12700" marR="3187065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X1H=X1;</a:t>
            </a:r>
            <a:endParaRPr sz="1200">
              <a:latin typeface="Calibri"/>
              <a:cs typeface="Calibri"/>
            </a:endParaRPr>
          </a:p>
          <a:p>
            <a:pPr marL="12700" marR="3187065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X1DH=X1D;</a:t>
            </a:r>
            <a:endParaRPr sz="1200">
              <a:latin typeface="Calibri"/>
              <a:cs typeface="Calibri"/>
            </a:endParaRPr>
          </a:p>
          <a:p>
            <a:pPr marL="12700" marR="3187065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RM</a:t>
            </a:r>
            <a:r>
              <a:rPr dirty="0" sz="1200" spc="-95">
                <a:latin typeface="Calibri"/>
                <a:cs typeface="Calibri"/>
              </a:rPr>
              <a:t>A</a:t>
            </a:r>
            <a:r>
              <a:rPr dirty="0" sz="1200" spc="-5">
                <a:latin typeface="Calibri"/>
                <a:cs typeface="Calibri"/>
              </a:rPr>
              <a:t>T</a:t>
            </a:r>
            <a:r>
              <a:rPr dirty="0" sz="1200">
                <a:latin typeface="Calibri"/>
                <a:cs typeface="Calibri"/>
              </a:rPr>
              <a:t>=SIGX^2;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count=0;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07527" y="589037"/>
            <a:ext cx="9525" cy="571500"/>
          </a:xfrm>
          <a:custGeom>
            <a:avLst/>
            <a:gdLst/>
            <a:ahLst/>
            <a:cxnLst/>
            <a:rect l="l" t="t" r="r" b="b"/>
            <a:pathLst>
              <a:path w="9525" h="571500">
                <a:moveTo>
                  <a:pt x="9144" y="533400"/>
                </a:moveTo>
                <a:lnTo>
                  <a:pt x="0" y="533400"/>
                </a:lnTo>
                <a:lnTo>
                  <a:pt x="0" y="571500"/>
                </a:lnTo>
                <a:lnTo>
                  <a:pt x="9144" y="571500"/>
                </a:lnTo>
                <a:lnTo>
                  <a:pt x="9144" y="533400"/>
                </a:lnTo>
                <a:close/>
              </a:path>
              <a:path w="9525" h="571500">
                <a:moveTo>
                  <a:pt x="9144" y="466344"/>
                </a:moveTo>
                <a:lnTo>
                  <a:pt x="0" y="466344"/>
                </a:lnTo>
                <a:lnTo>
                  <a:pt x="0" y="504444"/>
                </a:lnTo>
                <a:lnTo>
                  <a:pt x="9144" y="504444"/>
                </a:lnTo>
                <a:lnTo>
                  <a:pt x="9144" y="466344"/>
                </a:lnTo>
                <a:close/>
              </a:path>
              <a:path w="9525" h="571500">
                <a:moveTo>
                  <a:pt x="9144" y="400050"/>
                </a:moveTo>
                <a:lnTo>
                  <a:pt x="0" y="400050"/>
                </a:lnTo>
                <a:lnTo>
                  <a:pt x="0" y="438150"/>
                </a:lnTo>
                <a:lnTo>
                  <a:pt x="9144" y="438150"/>
                </a:lnTo>
                <a:lnTo>
                  <a:pt x="9144" y="400050"/>
                </a:lnTo>
                <a:close/>
              </a:path>
              <a:path w="9525" h="571500">
                <a:moveTo>
                  <a:pt x="9144" y="332994"/>
                </a:moveTo>
                <a:lnTo>
                  <a:pt x="0" y="332994"/>
                </a:lnTo>
                <a:lnTo>
                  <a:pt x="0" y="371094"/>
                </a:lnTo>
                <a:lnTo>
                  <a:pt x="9144" y="371094"/>
                </a:lnTo>
                <a:lnTo>
                  <a:pt x="9144" y="332994"/>
                </a:lnTo>
                <a:close/>
              </a:path>
              <a:path w="9525" h="571500">
                <a:moveTo>
                  <a:pt x="9144" y="266700"/>
                </a:moveTo>
                <a:lnTo>
                  <a:pt x="0" y="266700"/>
                </a:lnTo>
                <a:lnTo>
                  <a:pt x="0" y="304800"/>
                </a:lnTo>
                <a:lnTo>
                  <a:pt x="9144" y="304800"/>
                </a:lnTo>
                <a:lnTo>
                  <a:pt x="9144" y="266700"/>
                </a:lnTo>
                <a:close/>
              </a:path>
              <a:path w="9525" h="571500">
                <a:moveTo>
                  <a:pt x="9144" y="199644"/>
                </a:moveTo>
                <a:lnTo>
                  <a:pt x="0" y="199644"/>
                </a:lnTo>
                <a:lnTo>
                  <a:pt x="0" y="237744"/>
                </a:lnTo>
                <a:lnTo>
                  <a:pt x="9144" y="237744"/>
                </a:lnTo>
                <a:lnTo>
                  <a:pt x="9144" y="199644"/>
                </a:lnTo>
                <a:close/>
              </a:path>
              <a:path w="9525" h="571500">
                <a:moveTo>
                  <a:pt x="9144" y="133350"/>
                </a:moveTo>
                <a:lnTo>
                  <a:pt x="0" y="133350"/>
                </a:lnTo>
                <a:lnTo>
                  <a:pt x="0" y="171450"/>
                </a:lnTo>
                <a:lnTo>
                  <a:pt x="9144" y="171450"/>
                </a:lnTo>
                <a:lnTo>
                  <a:pt x="9144" y="133350"/>
                </a:lnTo>
                <a:close/>
              </a:path>
              <a:path w="9525" h="571500">
                <a:moveTo>
                  <a:pt x="9144" y="66294"/>
                </a:moveTo>
                <a:lnTo>
                  <a:pt x="0" y="66294"/>
                </a:lnTo>
                <a:lnTo>
                  <a:pt x="0" y="104394"/>
                </a:lnTo>
                <a:lnTo>
                  <a:pt x="9144" y="104394"/>
                </a:lnTo>
                <a:lnTo>
                  <a:pt x="9144" y="66294"/>
                </a:lnTo>
                <a:close/>
              </a:path>
              <a:path w="9525" h="571500">
                <a:moveTo>
                  <a:pt x="9144" y="0"/>
                </a:moveTo>
                <a:lnTo>
                  <a:pt x="0" y="0"/>
                </a:lnTo>
                <a:lnTo>
                  <a:pt x="0" y="38100"/>
                </a:lnTo>
                <a:lnTo>
                  <a:pt x="9144" y="38100"/>
                </a:lnTo>
                <a:lnTo>
                  <a:pt x="91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88477" y="4084332"/>
            <a:ext cx="9525" cy="571500"/>
          </a:xfrm>
          <a:custGeom>
            <a:avLst/>
            <a:gdLst/>
            <a:ahLst/>
            <a:cxnLst/>
            <a:rect l="l" t="t" r="r" b="b"/>
            <a:pathLst>
              <a:path w="9525" h="571500">
                <a:moveTo>
                  <a:pt x="9144" y="533400"/>
                </a:moveTo>
                <a:lnTo>
                  <a:pt x="0" y="533400"/>
                </a:lnTo>
                <a:lnTo>
                  <a:pt x="0" y="571500"/>
                </a:lnTo>
                <a:lnTo>
                  <a:pt x="9144" y="571500"/>
                </a:lnTo>
                <a:lnTo>
                  <a:pt x="9144" y="533400"/>
                </a:lnTo>
                <a:close/>
              </a:path>
              <a:path w="9525" h="571500">
                <a:moveTo>
                  <a:pt x="9144" y="467106"/>
                </a:moveTo>
                <a:lnTo>
                  <a:pt x="0" y="467106"/>
                </a:lnTo>
                <a:lnTo>
                  <a:pt x="0" y="505206"/>
                </a:lnTo>
                <a:lnTo>
                  <a:pt x="9144" y="505206"/>
                </a:lnTo>
                <a:lnTo>
                  <a:pt x="9144" y="467106"/>
                </a:lnTo>
                <a:close/>
              </a:path>
              <a:path w="9525" h="571500">
                <a:moveTo>
                  <a:pt x="9144" y="400050"/>
                </a:moveTo>
                <a:lnTo>
                  <a:pt x="0" y="400050"/>
                </a:lnTo>
                <a:lnTo>
                  <a:pt x="0" y="438150"/>
                </a:lnTo>
                <a:lnTo>
                  <a:pt x="9144" y="438150"/>
                </a:lnTo>
                <a:lnTo>
                  <a:pt x="9144" y="400050"/>
                </a:lnTo>
                <a:close/>
              </a:path>
              <a:path w="9525" h="571500">
                <a:moveTo>
                  <a:pt x="9144" y="333756"/>
                </a:moveTo>
                <a:lnTo>
                  <a:pt x="0" y="333756"/>
                </a:lnTo>
                <a:lnTo>
                  <a:pt x="0" y="371856"/>
                </a:lnTo>
                <a:lnTo>
                  <a:pt x="9144" y="371856"/>
                </a:lnTo>
                <a:lnTo>
                  <a:pt x="9144" y="333756"/>
                </a:lnTo>
                <a:close/>
              </a:path>
              <a:path w="9525" h="571500">
                <a:moveTo>
                  <a:pt x="9144" y="266700"/>
                </a:moveTo>
                <a:lnTo>
                  <a:pt x="0" y="266700"/>
                </a:lnTo>
                <a:lnTo>
                  <a:pt x="0" y="304800"/>
                </a:lnTo>
                <a:lnTo>
                  <a:pt x="9144" y="304800"/>
                </a:lnTo>
                <a:lnTo>
                  <a:pt x="9144" y="266700"/>
                </a:lnTo>
                <a:close/>
              </a:path>
              <a:path w="9525" h="571500">
                <a:moveTo>
                  <a:pt x="9144" y="200406"/>
                </a:moveTo>
                <a:lnTo>
                  <a:pt x="0" y="200406"/>
                </a:lnTo>
                <a:lnTo>
                  <a:pt x="0" y="238506"/>
                </a:lnTo>
                <a:lnTo>
                  <a:pt x="9144" y="238506"/>
                </a:lnTo>
                <a:lnTo>
                  <a:pt x="9144" y="200406"/>
                </a:lnTo>
                <a:close/>
              </a:path>
              <a:path w="9525" h="571500">
                <a:moveTo>
                  <a:pt x="9144" y="133350"/>
                </a:moveTo>
                <a:lnTo>
                  <a:pt x="0" y="133350"/>
                </a:lnTo>
                <a:lnTo>
                  <a:pt x="0" y="171450"/>
                </a:lnTo>
                <a:lnTo>
                  <a:pt x="9144" y="171450"/>
                </a:lnTo>
                <a:lnTo>
                  <a:pt x="9144" y="133350"/>
                </a:lnTo>
                <a:close/>
              </a:path>
              <a:path w="9525" h="571500">
                <a:moveTo>
                  <a:pt x="9144" y="67056"/>
                </a:moveTo>
                <a:lnTo>
                  <a:pt x="0" y="67056"/>
                </a:lnTo>
                <a:lnTo>
                  <a:pt x="0" y="105156"/>
                </a:lnTo>
                <a:lnTo>
                  <a:pt x="9144" y="105156"/>
                </a:lnTo>
                <a:lnTo>
                  <a:pt x="9144" y="67056"/>
                </a:lnTo>
                <a:close/>
              </a:path>
              <a:path w="9525" h="571500">
                <a:moveTo>
                  <a:pt x="9144" y="0"/>
                </a:moveTo>
                <a:lnTo>
                  <a:pt x="0" y="0"/>
                </a:lnTo>
                <a:lnTo>
                  <a:pt x="0" y="38100"/>
                </a:lnTo>
                <a:lnTo>
                  <a:pt x="9144" y="38100"/>
                </a:lnTo>
                <a:lnTo>
                  <a:pt x="91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5305" y="453644"/>
            <a:ext cx="7421245" cy="3302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Listado</a:t>
            </a:r>
            <a:r>
              <a:rPr dirty="0" spc="15"/>
              <a:t> </a:t>
            </a:r>
            <a:r>
              <a:rPr dirty="0"/>
              <a:t>.‐ </a:t>
            </a:r>
            <a:r>
              <a:rPr dirty="0" sz="2000" spc="-10"/>
              <a:t>Filtro</a:t>
            </a:r>
            <a:r>
              <a:rPr dirty="0" sz="2000" spc="30"/>
              <a:t> </a:t>
            </a:r>
            <a:r>
              <a:rPr dirty="0" sz="2000" spc="-5"/>
              <a:t>de</a:t>
            </a:r>
            <a:r>
              <a:rPr dirty="0" sz="2000" spc="10"/>
              <a:t> </a:t>
            </a:r>
            <a:r>
              <a:rPr dirty="0" sz="2000" spc="-10"/>
              <a:t>Kalman</a:t>
            </a:r>
            <a:r>
              <a:rPr dirty="0" sz="2000" spc="20"/>
              <a:t> </a:t>
            </a:r>
            <a:r>
              <a:rPr dirty="0" sz="2000" spc="-10"/>
              <a:t>polinomial</a:t>
            </a:r>
            <a:r>
              <a:rPr dirty="0" sz="2000" spc="25"/>
              <a:t> </a:t>
            </a:r>
            <a:r>
              <a:rPr dirty="0" sz="2000" spc="-5"/>
              <a:t>de</a:t>
            </a:r>
            <a:r>
              <a:rPr dirty="0" sz="2000" spc="10"/>
              <a:t> </a:t>
            </a:r>
            <a:r>
              <a:rPr dirty="0" sz="2000" spc="-10"/>
              <a:t>primer</a:t>
            </a:r>
            <a:r>
              <a:rPr dirty="0" sz="2000" spc="30"/>
              <a:t> </a:t>
            </a:r>
            <a:r>
              <a:rPr dirty="0" sz="2000" spc="-10"/>
              <a:t>orden</a:t>
            </a:r>
            <a:r>
              <a:rPr dirty="0" sz="2000" spc="10"/>
              <a:t> </a:t>
            </a:r>
            <a:r>
              <a:rPr dirty="0" sz="2000" spc="-5"/>
              <a:t>y</a:t>
            </a:r>
            <a:r>
              <a:rPr dirty="0" sz="2000"/>
              <a:t> </a:t>
            </a:r>
            <a:r>
              <a:rPr dirty="0" sz="2000" spc="-5"/>
              <a:t>medida</a:t>
            </a:r>
            <a:r>
              <a:rPr dirty="0" sz="2000" spc="15"/>
              <a:t> </a:t>
            </a:r>
            <a:r>
              <a:rPr dirty="0" sz="2000" spc="-5"/>
              <a:t>senoidal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1528705" y="1178305"/>
            <a:ext cx="65468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</a:rPr>
              <a:t>ORDER=2;  </a:t>
            </a:r>
            <a:r>
              <a:rPr dirty="0" sz="1200" spc="-5">
                <a:latin typeface="Calibri"/>
                <a:cs typeface="Calibri"/>
              </a:rPr>
              <a:t>PHIS=0.; 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TS=.1;</a:t>
            </a:r>
            <a:endParaRPr sz="1200">
              <a:latin typeface="Calibri"/>
              <a:cs typeface="Calibri"/>
            </a:endParaRPr>
          </a:p>
          <a:p>
            <a:pPr marL="12700" marR="133985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XH=0.; 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XDH=0.;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28705" y="2092705"/>
            <a:ext cx="9702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Calibri"/>
                <a:cs typeface="Calibri"/>
              </a:rPr>
              <a:t>SIGNOISE=1.; 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PHI=[1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TS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;0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1];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28705" y="2458465"/>
            <a:ext cx="189992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</a:rPr>
              <a:t>P=[99999999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0;0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999999999]; </a:t>
            </a:r>
            <a:r>
              <a:rPr dirty="0" sz="1200" spc="-254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IDNP=eye(ORDER);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Q=zeros(ORDER);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28705" y="3007105"/>
            <a:ext cx="1386840" cy="1671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15">
                <a:latin typeface="Calibri"/>
                <a:cs typeface="Calibri"/>
              </a:rPr>
              <a:t>RMAT=SIGNOISE^2; 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 spc="-15">
                <a:latin typeface="Calibri"/>
                <a:cs typeface="Calibri"/>
              </a:rPr>
              <a:t>HMAT=[1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0]; 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15">
                <a:latin typeface="Calibri"/>
                <a:cs typeface="Calibri"/>
              </a:rPr>
              <a:t>HT=HMAT'; 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PHIT=PHI'; 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Q(1,1)=PHIS*TS^3/3; </a:t>
            </a:r>
            <a:r>
              <a:rPr dirty="0" sz="1200">
                <a:latin typeface="Calibri"/>
                <a:cs typeface="Calibri"/>
              </a:rPr>
              <a:t> Q(1,2)=PHIS*</a:t>
            </a:r>
            <a:r>
              <a:rPr dirty="0" sz="1200" spc="-10">
                <a:latin typeface="Calibri"/>
                <a:cs typeface="Calibri"/>
              </a:rPr>
              <a:t>T</a:t>
            </a:r>
            <a:r>
              <a:rPr dirty="0" sz="1200">
                <a:latin typeface="Calibri"/>
                <a:cs typeface="Calibri"/>
              </a:rPr>
              <a:t>S*</a:t>
            </a:r>
            <a:r>
              <a:rPr dirty="0" sz="1200" spc="-10">
                <a:latin typeface="Calibri"/>
                <a:cs typeface="Calibri"/>
              </a:rPr>
              <a:t>T</a:t>
            </a:r>
            <a:r>
              <a:rPr dirty="0" sz="1200" spc="-5">
                <a:latin typeface="Calibri"/>
                <a:cs typeface="Calibri"/>
              </a:rPr>
              <a:t>S/2;  </a:t>
            </a:r>
            <a:r>
              <a:rPr dirty="0" sz="1200">
                <a:latin typeface="Calibri"/>
                <a:cs typeface="Calibri"/>
              </a:rPr>
              <a:t>Q(2,1)=Q(1,2); 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Q(2,2)=PHIS*TS;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count=0;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804301" y="4965191"/>
            <a:ext cx="10160" cy="882015"/>
            <a:chOff x="1804301" y="4965191"/>
            <a:chExt cx="10160" cy="882015"/>
          </a:xfrm>
        </p:grpSpPr>
        <p:sp>
          <p:nvSpPr>
            <p:cNvPr id="8" name="object 8"/>
            <p:cNvSpPr/>
            <p:nvPr/>
          </p:nvSpPr>
          <p:spPr>
            <a:xfrm>
              <a:off x="1809254" y="4965191"/>
              <a:ext cx="0" cy="838200"/>
            </a:xfrm>
            <a:custGeom>
              <a:avLst/>
              <a:gdLst/>
              <a:ahLst/>
              <a:cxnLst/>
              <a:rect l="l" t="t" r="r" b="b"/>
              <a:pathLst>
                <a:path w="0" h="838200">
                  <a:moveTo>
                    <a:pt x="0" y="0"/>
                  </a:moveTo>
                  <a:lnTo>
                    <a:pt x="0" y="838200"/>
                  </a:lnTo>
                </a:path>
              </a:pathLst>
            </a:custGeom>
            <a:ln w="9906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804301" y="5831585"/>
              <a:ext cx="10160" cy="15240"/>
            </a:xfrm>
            <a:custGeom>
              <a:avLst/>
              <a:gdLst/>
              <a:ahLst/>
              <a:cxnLst/>
              <a:rect l="l" t="t" r="r" b="b"/>
              <a:pathLst>
                <a:path w="10160" h="15239">
                  <a:moveTo>
                    <a:pt x="9906" y="15239"/>
                  </a:moveTo>
                  <a:lnTo>
                    <a:pt x="9906" y="0"/>
                  </a:lnTo>
                  <a:lnTo>
                    <a:pt x="0" y="0"/>
                  </a:lnTo>
                  <a:lnTo>
                    <a:pt x="0" y="15239"/>
                  </a:lnTo>
                  <a:lnTo>
                    <a:pt x="9906" y="152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2163965" y="1456944"/>
            <a:ext cx="463550" cy="76200"/>
          </a:xfrm>
          <a:custGeom>
            <a:avLst/>
            <a:gdLst/>
            <a:ahLst/>
            <a:cxnLst/>
            <a:rect l="l" t="t" r="r" b="b"/>
            <a:pathLst>
              <a:path w="463550" h="76200">
                <a:moveTo>
                  <a:pt x="76200" y="33528"/>
                </a:moveTo>
                <a:lnTo>
                  <a:pt x="76200" y="0"/>
                </a:lnTo>
                <a:lnTo>
                  <a:pt x="0" y="38100"/>
                </a:lnTo>
                <a:lnTo>
                  <a:pt x="64008" y="70104"/>
                </a:lnTo>
                <a:lnTo>
                  <a:pt x="64008" y="33528"/>
                </a:lnTo>
                <a:lnTo>
                  <a:pt x="76200" y="33528"/>
                </a:lnTo>
                <a:close/>
              </a:path>
              <a:path w="463550" h="76200">
                <a:moveTo>
                  <a:pt x="463296" y="43434"/>
                </a:moveTo>
                <a:lnTo>
                  <a:pt x="463296" y="33528"/>
                </a:lnTo>
                <a:lnTo>
                  <a:pt x="64008" y="33528"/>
                </a:lnTo>
                <a:lnTo>
                  <a:pt x="64008" y="43434"/>
                </a:lnTo>
                <a:lnTo>
                  <a:pt x="463296" y="43434"/>
                </a:lnTo>
                <a:close/>
              </a:path>
              <a:path w="463550" h="76200">
                <a:moveTo>
                  <a:pt x="76200" y="76200"/>
                </a:moveTo>
                <a:lnTo>
                  <a:pt x="76200" y="43434"/>
                </a:lnTo>
                <a:lnTo>
                  <a:pt x="64008" y="43434"/>
                </a:lnTo>
                <a:lnTo>
                  <a:pt x="64008" y="70104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117483" y="1785366"/>
            <a:ext cx="97790" cy="311785"/>
          </a:xfrm>
          <a:custGeom>
            <a:avLst/>
            <a:gdLst/>
            <a:ahLst/>
            <a:cxnLst/>
            <a:rect l="l" t="t" r="r" b="b"/>
            <a:pathLst>
              <a:path w="97789" h="311785">
                <a:moveTo>
                  <a:pt x="51816" y="146555"/>
                </a:moveTo>
                <a:lnTo>
                  <a:pt x="51816" y="12191"/>
                </a:lnTo>
                <a:lnTo>
                  <a:pt x="51054" y="12191"/>
                </a:lnTo>
                <a:lnTo>
                  <a:pt x="51054" y="9905"/>
                </a:lnTo>
                <a:lnTo>
                  <a:pt x="9906" y="761"/>
                </a:lnTo>
                <a:lnTo>
                  <a:pt x="762" y="0"/>
                </a:lnTo>
                <a:lnTo>
                  <a:pt x="0" y="9906"/>
                </a:lnTo>
                <a:lnTo>
                  <a:pt x="9906" y="9906"/>
                </a:lnTo>
                <a:lnTo>
                  <a:pt x="19050" y="10744"/>
                </a:lnTo>
                <a:lnTo>
                  <a:pt x="25908" y="11429"/>
                </a:lnTo>
                <a:lnTo>
                  <a:pt x="28956" y="11429"/>
                </a:lnTo>
                <a:lnTo>
                  <a:pt x="32766" y="12191"/>
                </a:lnTo>
                <a:lnTo>
                  <a:pt x="35052" y="12953"/>
                </a:lnTo>
                <a:lnTo>
                  <a:pt x="38352" y="13080"/>
                </a:lnTo>
                <a:lnTo>
                  <a:pt x="39624" y="13715"/>
                </a:lnTo>
                <a:lnTo>
                  <a:pt x="41910" y="14477"/>
                </a:lnTo>
                <a:lnTo>
                  <a:pt x="41910" y="13715"/>
                </a:lnTo>
                <a:lnTo>
                  <a:pt x="42418" y="14731"/>
                </a:lnTo>
                <a:lnTo>
                  <a:pt x="43434" y="15239"/>
                </a:lnTo>
                <a:lnTo>
                  <a:pt x="43434" y="152400"/>
                </a:lnTo>
                <a:lnTo>
                  <a:pt x="44196" y="153162"/>
                </a:lnTo>
                <a:lnTo>
                  <a:pt x="44196" y="153924"/>
                </a:lnTo>
                <a:lnTo>
                  <a:pt x="44958" y="153924"/>
                </a:lnTo>
                <a:lnTo>
                  <a:pt x="46482" y="154686"/>
                </a:lnTo>
                <a:lnTo>
                  <a:pt x="50033" y="155930"/>
                </a:lnTo>
                <a:lnTo>
                  <a:pt x="50292" y="155854"/>
                </a:lnTo>
                <a:lnTo>
                  <a:pt x="50292" y="146304"/>
                </a:lnTo>
                <a:lnTo>
                  <a:pt x="51054" y="146304"/>
                </a:lnTo>
                <a:lnTo>
                  <a:pt x="51816" y="146555"/>
                </a:lnTo>
                <a:close/>
              </a:path>
              <a:path w="97789" h="311785">
                <a:moveTo>
                  <a:pt x="43434" y="307594"/>
                </a:moveTo>
                <a:lnTo>
                  <a:pt x="43434" y="297180"/>
                </a:lnTo>
                <a:lnTo>
                  <a:pt x="42418" y="297688"/>
                </a:lnTo>
                <a:lnTo>
                  <a:pt x="41910" y="298704"/>
                </a:lnTo>
                <a:lnTo>
                  <a:pt x="41910" y="297942"/>
                </a:lnTo>
                <a:lnTo>
                  <a:pt x="41148" y="297942"/>
                </a:lnTo>
                <a:lnTo>
                  <a:pt x="39624" y="298704"/>
                </a:lnTo>
                <a:lnTo>
                  <a:pt x="37338" y="299466"/>
                </a:lnTo>
                <a:lnTo>
                  <a:pt x="35052" y="299466"/>
                </a:lnTo>
                <a:lnTo>
                  <a:pt x="28956" y="300990"/>
                </a:lnTo>
                <a:lnTo>
                  <a:pt x="25908" y="300990"/>
                </a:lnTo>
                <a:lnTo>
                  <a:pt x="18164" y="301762"/>
                </a:lnTo>
                <a:lnTo>
                  <a:pt x="9906" y="302450"/>
                </a:lnTo>
                <a:lnTo>
                  <a:pt x="0" y="302514"/>
                </a:lnTo>
                <a:lnTo>
                  <a:pt x="762" y="311658"/>
                </a:lnTo>
                <a:lnTo>
                  <a:pt x="19050" y="311658"/>
                </a:lnTo>
                <a:lnTo>
                  <a:pt x="26670" y="310896"/>
                </a:lnTo>
                <a:lnTo>
                  <a:pt x="34290" y="309372"/>
                </a:lnTo>
                <a:lnTo>
                  <a:pt x="37338" y="309372"/>
                </a:lnTo>
                <a:lnTo>
                  <a:pt x="40386" y="308610"/>
                </a:lnTo>
                <a:lnTo>
                  <a:pt x="41910" y="308102"/>
                </a:lnTo>
                <a:lnTo>
                  <a:pt x="41910" y="298704"/>
                </a:lnTo>
                <a:lnTo>
                  <a:pt x="42418" y="297688"/>
                </a:lnTo>
                <a:lnTo>
                  <a:pt x="42418" y="307932"/>
                </a:lnTo>
                <a:lnTo>
                  <a:pt x="43434" y="307594"/>
                </a:lnTo>
                <a:close/>
              </a:path>
              <a:path w="97789" h="311785">
                <a:moveTo>
                  <a:pt x="42418" y="14731"/>
                </a:moveTo>
                <a:lnTo>
                  <a:pt x="41910" y="13715"/>
                </a:lnTo>
                <a:lnTo>
                  <a:pt x="41910" y="14477"/>
                </a:lnTo>
                <a:lnTo>
                  <a:pt x="42418" y="14731"/>
                </a:lnTo>
                <a:close/>
              </a:path>
              <a:path w="97789" h="311785">
                <a:moveTo>
                  <a:pt x="42672" y="15239"/>
                </a:moveTo>
                <a:lnTo>
                  <a:pt x="42418" y="14731"/>
                </a:lnTo>
                <a:lnTo>
                  <a:pt x="41910" y="14477"/>
                </a:lnTo>
                <a:lnTo>
                  <a:pt x="42672" y="15239"/>
                </a:lnTo>
                <a:close/>
              </a:path>
              <a:path w="97789" h="311785">
                <a:moveTo>
                  <a:pt x="43434" y="152400"/>
                </a:moveTo>
                <a:lnTo>
                  <a:pt x="43434" y="15239"/>
                </a:lnTo>
                <a:lnTo>
                  <a:pt x="42672" y="15239"/>
                </a:lnTo>
                <a:lnTo>
                  <a:pt x="41910" y="14477"/>
                </a:lnTo>
                <a:lnTo>
                  <a:pt x="41910" y="150114"/>
                </a:lnTo>
                <a:lnTo>
                  <a:pt x="42672" y="150876"/>
                </a:lnTo>
                <a:lnTo>
                  <a:pt x="42672" y="151638"/>
                </a:lnTo>
                <a:lnTo>
                  <a:pt x="43434" y="152400"/>
                </a:lnTo>
                <a:close/>
              </a:path>
              <a:path w="97789" h="311785">
                <a:moveTo>
                  <a:pt x="42672" y="297180"/>
                </a:moveTo>
                <a:lnTo>
                  <a:pt x="42672" y="161544"/>
                </a:lnTo>
                <a:lnTo>
                  <a:pt x="41910" y="162306"/>
                </a:lnTo>
                <a:lnTo>
                  <a:pt x="41910" y="297942"/>
                </a:lnTo>
                <a:lnTo>
                  <a:pt x="42672" y="297180"/>
                </a:lnTo>
                <a:close/>
              </a:path>
              <a:path w="97789" h="311785">
                <a:moveTo>
                  <a:pt x="42672" y="297180"/>
                </a:moveTo>
                <a:lnTo>
                  <a:pt x="41910" y="297942"/>
                </a:lnTo>
                <a:lnTo>
                  <a:pt x="42418" y="297688"/>
                </a:lnTo>
                <a:lnTo>
                  <a:pt x="42672" y="297180"/>
                </a:lnTo>
                <a:close/>
              </a:path>
              <a:path w="97789" h="311785">
                <a:moveTo>
                  <a:pt x="43434" y="15239"/>
                </a:moveTo>
                <a:lnTo>
                  <a:pt x="42418" y="14731"/>
                </a:lnTo>
                <a:lnTo>
                  <a:pt x="42672" y="15239"/>
                </a:lnTo>
                <a:lnTo>
                  <a:pt x="43434" y="15239"/>
                </a:lnTo>
                <a:close/>
              </a:path>
              <a:path w="97789" h="311785">
                <a:moveTo>
                  <a:pt x="83820" y="160782"/>
                </a:moveTo>
                <a:lnTo>
                  <a:pt x="83058" y="160782"/>
                </a:lnTo>
                <a:lnTo>
                  <a:pt x="64517" y="159157"/>
                </a:lnTo>
                <a:lnTo>
                  <a:pt x="54749" y="157583"/>
                </a:lnTo>
                <a:lnTo>
                  <a:pt x="50033" y="155930"/>
                </a:lnTo>
                <a:lnTo>
                  <a:pt x="46482" y="156972"/>
                </a:lnTo>
                <a:lnTo>
                  <a:pt x="44958" y="158496"/>
                </a:lnTo>
                <a:lnTo>
                  <a:pt x="44196" y="158496"/>
                </a:lnTo>
                <a:lnTo>
                  <a:pt x="44196" y="159258"/>
                </a:lnTo>
                <a:lnTo>
                  <a:pt x="42672" y="160782"/>
                </a:lnTo>
                <a:lnTo>
                  <a:pt x="42672" y="297180"/>
                </a:lnTo>
                <a:lnTo>
                  <a:pt x="42418" y="297688"/>
                </a:lnTo>
                <a:lnTo>
                  <a:pt x="43434" y="297180"/>
                </a:lnTo>
                <a:lnTo>
                  <a:pt x="43434" y="307594"/>
                </a:lnTo>
                <a:lnTo>
                  <a:pt x="44958" y="307086"/>
                </a:lnTo>
                <a:lnTo>
                  <a:pt x="47244" y="305562"/>
                </a:lnTo>
                <a:lnTo>
                  <a:pt x="48006" y="304800"/>
                </a:lnTo>
                <a:lnTo>
                  <a:pt x="48768" y="304800"/>
                </a:lnTo>
                <a:lnTo>
                  <a:pt x="50292" y="303276"/>
                </a:lnTo>
                <a:lnTo>
                  <a:pt x="50292" y="166116"/>
                </a:lnTo>
                <a:lnTo>
                  <a:pt x="51054" y="165354"/>
                </a:lnTo>
                <a:lnTo>
                  <a:pt x="51816" y="163830"/>
                </a:lnTo>
                <a:lnTo>
                  <a:pt x="51816" y="165354"/>
                </a:lnTo>
                <a:lnTo>
                  <a:pt x="53340" y="164592"/>
                </a:lnTo>
                <a:lnTo>
                  <a:pt x="55626" y="163830"/>
                </a:lnTo>
                <a:lnTo>
                  <a:pt x="57929" y="163825"/>
                </a:lnTo>
                <a:lnTo>
                  <a:pt x="64008" y="162306"/>
                </a:lnTo>
                <a:lnTo>
                  <a:pt x="67818" y="162306"/>
                </a:lnTo>
                <a:lnTo>
                  <a:pt x="75482" y="161539"/>
                </a:lnTo>
                <a:lnTo>
                  <a:pt x="83820" y="160782"/>
                </a:lnTo>
                <a:close/>
              </a:path>
              <a:path w="97789" h="311785">
                <a:moveTo>
                  <a:pt x="97536" y="158496"/>
                </a:moveTo>
                <a:lnTo>
                  <a:pt x="97536" y="153162"/>
                </a:lnTo>
                <a:lnTo>
                  <a:pt x="96012" y="151638"/>
                </a:lnTo>
                <a:lnTo>
                  <a:pt x="75438" y="151681"/>
                </a:lnTo>
                <a:lnTo>
                  <a:pt x="65217" y="152680"/>
                </a:lnTo>
                <a:lnTo>
                  <a:pt x="54919" y="154497"/>
                </a:lnTo>
                <a:lnTo>
                  <a:pt x="50033" y="155930"/>
                </a:lnTo>
                <a:lnTo>
                  <a:pt x="54749" y="157583"/>
                </a:lnTo>
                <a:lnTo>
                  <a:pt x="64517" y="159157"/>
                </a:lnTo>
                <a:lnTo>
                  <a:pt x="83058" y="160782"/>
                </a:lnTo>
                <a:lnTo>
                  <a:pt x="96012" y="160782"/>
                </a:lnTo>
                <a:lnTo>
                  <a:pt x="97536" y="158496"/>
                </a:lnTo>
                <a:close/>
              </a:path>
              <a:path w="97789" h="311785">
                <a:moveTo>
                  <a:pt x="92964" y="151638"/>
                </a:moveTo>
                <a:lnTo>
                  <a:pt x="83820" y="150876"/>
                </a:lnTo>
                <a:lnTo>
                  <a:pt x="77023" y="150850"/>
                </a:lnTo>
                <a:lnTo>
                  <a:pt x="67489" y="150085"/>
                </a:lnTo>
                <a:lnTo>
                  <a:pt x="57912" y="148566"/>
                </a:lnTo>
                <a:lnTo>
                  <a:pt x="51054" y="146304"/>
                </a:lnTo>
                <a:lnTo>
                  <a:pt x="50292" y="146304"/>
                </a:lnTo>
                <a:lnTo>
                  <a:pt x="51816" y="147828"/>
                </a:lnTo>
                <a:lnTo>
                  <a:pt x="51816" y="155407"/>
                </a:lnTo>
                <a:lnTo>
                  <a:pt x="54919" y="154497"/>
                </a:lnTo>
                <a:lnTo>
                  <a:pt x="65217" y="152680"/>
                </a:lnTo>
                <a:lnTo>
                  <a:pt x="75438" y="151681"/>
                </a:lnTo>
                <a:lnTo>
                  <a:pt x="92964" y="151638"/>
                </a:lnTo>
                <a:close/>
              </a:path>
              <a:path w="97789" h="311785">
                <a:moveTo>
                  <a:pt x="51816" y="155407"/>
                </a:moveTo>
                <a:lnTo>
                  <a:pt x="51816" y="148590"/>
                </a:lnTo>
                <a:lnTo>
                  <a:pt x="51054" y="147066"/>
                </a:lnTo>
                <a:lnTo>
                  <a:pt x="50292" y="146304"/>
                </a:lnTo>
                <a:lnTo>
                  <a:pt x="50292" y="155854"/>
                </a:lnTo>
                <a:lnTo>
                  <a:pt x="51816" y="155407"/>
                </a:lnTo>
                <a:close/>
              </a:path>
              <a:path w="97789" h="311785">
                <a:moveTo>
                  <a:pt x="51816" y="165354"/>
                </a:moveTo>
                <a:lnTo>
                  <a:pt x="51816" y="164592"/>
                </a:lnTo>
                <a:lnTo>
                  <a:pt x="50292" y="166116"/>
                </a:lnTo>
                <a:lnTo>
                  <a:pt x="51054" y="166116"/>
                </a:lnTo>
                <a:lnTo>
                  <a:pt x="51816" y="165354"/>
                </a:lnTo>
                <a:close/>
              </a:path>
              <a:path w="97789" h="311785">
                <a:moveTo>
                  <a:pt x="51816" y="300228"/>
                </a:moveTo>
                <a:lnTo>
                  <a:pt x="51816" y="165354"/>
                </a:lnTo>
                <a:lnTo>
                  <a:pt x="51054" y="166116"/>
                </a:lnTo>
                <a:lnTo>
                  <a:pt x="50292" y="166116"/>
                </a:lnTo>
                <a:lnTo>
                  <a:pt x="50292" y="303276"/>
                </a:lnTo>
                <a:lnTo>
                  <a:pt x="51054" y="302514"/>
                </a:lnTo>
                <a:lnTo>
                  <a:pt x="51054" y="300228"/>
                </a:lnTo>
                <a:lnTo>
                  <a:pt x="51816" y="300228"/>
                </a:lnTo>
                <a:close/>
              </a:path>
              <a:path w="97789" h="311785">
                <a:moveTo>
                  <a:pt x="51816" y="148590"/>
                </a:moveTo>
                <a:lnTo>
                  <a:pt x="51816" y="147828"/>
                </a:lnTo>
                <a:lnTo>
                  <a:pt x="51054" y="147066"/>
                </a:lnTo>
                <a:lnTo>
                  <a:pt x="51816" y="148590"/>
                </a:lnTo>
                <a:close/>
              </a:path>
              <a:path w="97789" h="311785">
                <a:moveTo>
                  <a:pt x="51816" y="164592"/>
                </a:moveTo>
                <a:lnTo>
                  <a:pt x="51816" y="163830"/>
                </a:lnTo>
                <a:lnTo>
                  <a:pt x="51054" y="165354"/>
                </a:lnTo>
                <a:lnTo>
                  <a:pt x="51816" y="1645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627261" y="2359914"/>
            <a:ext cx="3519170" cy="76200"/>
          </a:xfrm>
          <a:custGeom>
            <a:avLst/>
            <a:gdLst/>
            <a:ahLst/>
            <a:cxnLst/>
            <a:rect l="l" t="t" r="r" b="b"/>
            <a:pathLst>
              <a:path w="3519170" h="76200">
                <a:moveTo>
                  <a:pt x="76200" y="33525"/>
                </a:moveTo>
                <a:lnTo>
                  <a:pt x="76200" y="0"/>
                </a:lnTo>
                <a:lnTo>
                  <a:pt x="0" y="38100"/>
                </a:lnTo>
                <a:lnTo>
                  <a:pt x="63245" y="69722"/>
                </a:lnTo>
                <a:lnTo>
                  <a:pt x="63245" y="33528"/>
                </a:lnTo>
                <a:lnTo>
                  <a:pt x="76200" y="33525"/>
                </a:lnTo>
                <a:close/>
              </a:path>
              <a:path w="3519170" h="76200">
                <a:moveTo>
                  <a:pt x="3518916" y="42671"/>
                </a:moveTo>
                <a:lnTo>
                  <a:pt x="3518916" y="32765"/>
                </a:lnTo>
                <a:lnTo>
                  <a:pt x="63245" y="33528"/>
                </a:lnTo>
                <a:lnTo>
                  <a:pt x="63245" y="42672"/>
                </a:lnTo>
                <a:lnTo>
                  <a:pt x="3518916" y="42671"/>
                </a:lnTo>
                <a:close/>
              </a:path>
              <a:path w="3519170" h="76200">
                <a:moveTo>
                  <a:pt x="76200" y="76200"/>
                </a:moveTo>
                <a:lnTo>
                  <a:pt x="76200" y="42672"/>
                </a:lnTo>
                <a:lnTo>
                  <a:pt x="63245" y="42672"/>
                </a:lnTo>
                <a:lnTo>
                  <a:pt x="63245" y="69722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284347" y="2271014"/>
            <a:ext cx="12598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Calibri"/>
                <a:cs typeface="Calibri"/>
              </a:rPr>
              <a:t>Matriz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de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transición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36239" y="2140250"/>
            <a:ext cx="1297901" cy="532568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3506609" y="2532888"/>
            <a:ext cx="405765" cy="76200"/>
          </a:xfrm>
          <a:custGeom>
            <a:avLst/>
            <a:gdLst/>
            <a:ahLst/>
            <a:cxnLst/>
            <a:rect l="l" t="t" r="r" b="b"/>
            <a:pathLst>
              <a:path w="405764" h="76200">
                <a:moveTo>
                  <a:pt x="76200" y="33528"/>
                </a:moveTo>
                <a:lnTo>
                  <a:pt x="76200" y="0"/>
                </a:lnTo>
                <a:lnTo>
                  <a:pt x="0" y="38100"/>
                </a:lnTo>
                <a:lnTo>
                  <a:pt x="64008" y="70104"/>
                </a:lnTo>
                <a:lnTo>
                  <a:pt x="64008" y="33528"/>
                </a:lnTo>
                <a:lnTo>
                  <a:pt x="76200" y="33528"/>
                </a:lnTo>
                <a:close/>
              </a:path>
              <a:path w="405764" h="76200">
                <a:moveTo>
                  <a:pt x="405384" y="42672"/>
                </a:moveTo>
                <a:lnTo>
                  <a:pt x="405384" y="33528"/>
                </a:lnTo>
                <a:lnTo>
                  <a:pt x="64008" y="33528"/>
                </a:lnTo>
                <a:lnTo>
                  <a:pt x="64008" y="42672"/>
                </a:lnTo>
                <a:lnTo>
                  <a:pt x="405384" y="42672"/>
                </a:lnTo>
                <a:close/>
              </a:path>
              <a:path w="405764" h="76200">
                <a:moveTo>
                  <a:pt x="76200" y="76200"/>
                </a:moveTo>
                <a:lnTo>
                  <a:pt x="76200" y="42672"/>
                </a:lnTo>
                <a:lnTo>
                  <a:pt x="64008" y="42672"/>
                </a:lnTo>
                <a:lnTo>
                  <a:pt x="64008" y="70104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978535" y="2469134"/>
            <a:ext cx="21647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Calibri"/>
                <a:cs typeface="Calibri"/>
              </a:rPr>
              <a:t>Matriz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de</a:t>
            </a:r>
            <a:r>
              <a:rPr dirty="0" sz="1200" spc="-10">
                <a:latin typeface="Calibri"/>
                <a:cs typeface="Calibri"/>
              </a:rPr>
              <a:t> covarianza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inicial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infinita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002421" y="1641348"/>
            <a:ext cx="509270" cy="76200"/>
          </a:xfrm>
          <a:custGeom>
            <a:avLst/>
            <a:gdLst/>
            <a:ahLst/>
            <a:cxnLst/>
            <a:rect l="l" t="t" r="r" b="b"/>
            <a:pathLst>
              <a:path w="509269" h="76200">
                <a:moveTo>
                  <a:pt x="76200" y="33527"/>
                </a:moveTo>
                <a:lnTo>
                  <a:pt x="76200" y="0"/>
                </a:lnTo>
                <a:lnTo>
                  <a:pt x="0" y="38100"/>
                </a:lnTo>
                <a:lnTo>
                  <a:pt x="63246" y="69723"/>
                </a:lnTo>
                <a:lnTo>
                  <a:pt x="63246" y="33527"/>
                </a:lnTo>
                <a:lnTo>
                  <a:pt x="76200" y="33527"/>
                </a:lnTo>
                <a:close/>
              </a:path>
              <a:path w="509269" h="76200">
                <a:moveTo>
                  <a:pt x="509016" y="43433"/>
                </a:moveTo>
                <a:lnTo>
                  <a:pt x="509016" y="33527"/>
                </a:lnTo>
                <a:lnTo>
                  <a:pt x="63246" y="33527"/>
                </a:lnTo>
                <a:lnTo>
                  <a:pt x="63246" y="43433"/>
                </a:lnTo>
                <a:lnTo>
                  <a:pt x="509016" y="43433"/>
                </a:lnTo>
                <a:close/>
              </a:path>
              <a:path w="509269" h="76200">
                <a:moveTo>
                  <a:pt x="76200" y="76200"/>
                </a:moveTo>
                <a:lnTo>
                  <a:pt x="76200" y="43433"/>
                </a:lnTo>
                <a:lnTo>
                  <a:pt x="63246" y="43433"/>
                </a:lnTo>
                <a:lnTo>
                  <a:pt x="63246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334901" y="1364995"/>
            <a:ext cx="2976245" cy="6750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4315" marR="5080" indent="172085">
              <a:lnSpc>
                <a:spcPct val="107900"/>
              </a:lnSpc>
              <a:spcBef>
                <a:spcPts val="100"/>
              </a:spcBef>
            </a:pPr>
            <a:r>
              <a:rPr dirty="0" sz="1200" spc="-10">
                <a:latin typeface="Calibri"/>
                <a:cs typeface="Calibri"/>
              </a:rPr>
              <a:t>Controla </a:t>
            </a:r>
            <a:r>
              <a:rPr dirty="0" sz="1200">
                <a:latin typeface="Calibri"/>
                <a:cs typeface="Calibri"/>
              </a:rPr>
              <a:t>la </a:t>
            </a:r>
            <a:r>
              <a:rPr dirty="0" sz="1200" spc="-5">
                <a:latin typeface="Calibri"/>
                <a:cs typeface="Calibri"/>
              </a:rPr>
              <a:t>inyección de </a:t>
            </a:r>
            <a:r>
              <a:rPr dirty="0" sz="1200">
                <a:latin typeface="Calibri"/>
                <a:cs typeface="Calibri"/>
              </a:rPr>
              <a:t>ruido </a:t>
            </a:r>
            <a:r>
              <a:rPr dirty="0" sz="1200" spc="-5">
                <a:latin typeface="Calibri"/>
                <a:cs typeface="Calibri"/>
              </a:rPr>
              <a:t>de </a:t>
            </a:r>
            <a:r>
              <a:rPr dirty="0" sz="1200" spc="-10">
                <a:latin typeface="Calibri"/>
                <a:cs typeface="Calibri"/>
              </a:rPr>
              <a:t>proceso </a:t>
            </a:r>
            <a:r>
              <a:rPr dirty="0" sz="1200" spc="-26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Intervalo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de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muestreo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dirty="0" sz="1200" spc="-5">
                <a:latin typeface="Calibri"/>
                <a:cs typeface="Calibri"/>
              </a:rPr>
              <a:t>Establecimientpo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del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estado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inicial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del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filtro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04629" y="3758946"/>
            <a:ext cx="201930" cy="773430"/>
          </a:xfrm>
          <a:custGeom>
            <a:avLst/>
            <a:gdLst/>
            <a:ahLst/>
            <a:cxnLst/>
            <a:rect l="l" t="t" r="r" b="b"/>
            <a:pathLst>
              <a:path w="201930" h="773429">
                <a:moveTo>
                  <a:pt x="103631" y="380404"/>
                </a:moveTo>
                <a:lnTo>
                  <a:pt x="103631" y="371093"/>
                </a:lnTo>
                <a:lnTo>
                  <a:pt x="102870" y="368808"/>
                </a:lnTo>
                <a:lnTo>
                  <a:pt x="102870" y="17525"/>
                </a:lnTo>
                <a:lnTo>
                  <a:pt x="102107" y="16763"/>
                </a:lnTo>
                <a:lnTo>
                  <a:pt x="101346" y="16763"/>
                </a:lnTo>
                <a:lnTo>
                  <a:pt x="100584" y="15239"/>
                </a:lnTo>
                <a:lnTo>
                  <a:pt x="54040" y="2790"/>
                </a:lnTo>
                <a:lnTo>
                  <a:pt x="10668" y="0"/>
                </a:lnTo>
                <a:lnTo>
                  <a:pt x="0" y="0"/>
                </a:lnTo>
                <a:lnTo>
                  <a:pt x="0" y="9906"/>
                </a:lnTo>
                <a:lnTo>
                  <a:pt x="10668" y="9906"/>
                </a:lnTo>
                <a:lnTo>
                  <a:pt x="31448" y="10534"/>
                </a:lnTo>
                <a:lnTo>
                  <a:pt x="51963" y="11930"/>
                </a:lnTo>
                <a:lnTo>
                  <a:pt x="72366" y="14990"/>
                </a:lnTo>
                <a:lnTo>
                  <a:pt x="92202" y="20573"/>
                </a:lnTo>
                <a:lnTo>
                  <a:pt x="93726" y="21589"/>
                </a:lnTo>
                <a:lnTo>
                  <a:pt x="93726" y="21335"/>
                </a:lnTo>
                <a:lnTo>
                  <a:pt x="93916" y="21716"/>
                </a:lnTo>
                <a:lnTo>
                  <a:pt x="94488" y="22097"/>
                </a:lnTo>
                <a:lnTo>
                  <a:pt x="94488" y="373380"/>
                </a:lnTo>
                <a:lnTo>
                  <a:pt x="95250" y="374142"/>
                </a:lnTo>
                <a:lnTo>
                  <a:pt x="95250" y="374904"/>
                </a:lnTo>
                <a:lnTo>
                  <a:pt x="97536" y="377190"/>
                </a:lnTo>
                <a:lnTo>
                  <a:pt x="97536" y="377952"/>
                </a:lnTo>
                <a:lnTo>
                  <a:pt x="98298" y="377952"/>
                </a:lnTo>
                <a:lnTo>
                  <a:pt x="100584" y="379476"/>
                </a:lnTo>
                <a:lnTo>
                  <a:pt x="103631" y="380404"/>
                </a:lnTo>
                <a:close/>
              </a:path>
              <a:path w="201930" h="773429">
                <a:moveTo>
                  <a:pt x="93980" y="752348"/>
                </a:moveTo>
                <a:lnTo>
                  <a:pt x="51149" y="761776"/>
                </a:lnTo>
                <a:lnTo>
                  <a:pt x="10668" y="764243"/>
                </a:lnTo>
                <a:lnTo>
                  <a:pt x="0" y="764286"/>
                </a:lnTo>
                <a:lnTo>
                  <a:pt x="0" y="773430"/>
                </a:lnTo>
                <a:lnTo>
                  <a:pt x="10668" y="773430"/>
                </a:lnTo>
                <a:lnTo>
                  <a:pt x="30271" y="772914"/>
                </a:lnTo>
                <a:lnTo>
                  <a:pt x="54659" y="771096"/>
                </a:lnTo>
                <a:lnTo>
                  <a:pt x="78578" y="767397"/>
                </a:lnTo>
                <a:lnTo>
                  <a:pt x="93726" y="762269"/>
                </a:lnTo>
                <a:lnTo>
                  <a:pt x="93726" y="752856"/>
                </a:lnTo>
                <a:lnTo>
                  <a:pt x="93980" y="752348"/>
                </a:lnTo>
                <a:close/>
              </a:path>
              <a:path w="201930" h="773429">
                <a:moveTo>
                  <a:pt x="94488" y="22859"/>
                </a:moveTo>
                <a:lnTo>
                  <a:pt x="93980" y="21843"/>
                </a:lnTo>
                <a:lnTo>
                  <a:pt x="92964" y="21335"/>
                </a:lnTo>
                <a:lnTo>
                  <a:pt x="94488" y="22859"/>
                </a:lnTo>
                <a:close/>
              </a:path>
              <a:path w="201930" h="773429">
                <a:moveTo>
                  <a:pt x="94488" y="751332"/>
                </a:moveTo>
                <a:lnTo>
                  <a:pt x="92964" y="752856"/>
                </a:lnTo>
                <a:lnTo>
                  <a:pt x="93980" y="752348"/>
                </a:lnTo>
                <a:lnTo>
                  <a:pt x="94488" y="751332"/>
                </a:lnTo>
                <a:close/>
              </a:path>
              <a:path w="201930" h="773429">
                <a:moveTo>
                  <a:pt x="93916" y="21716"/>
                </a:moveTo>
                <a:lnTo>
                  <a:pt x="93726" y="21335"/>
                </a:lnTo>
                <a:lnTo>
                  <a:pt x="93726" y="21589"/>
                </a:lnTo>
                <a:lnTo>
                  <a:pt x="93916" y="21716"/>
                </a:lnTo>
                <a:close/>
              </a:path>
              <a:path w="201930" h="773429">
                <a:moveTo>
                  <a:pt x="93980" y="21843"/>
                </a:moveTo>
                <a:lnTo>
                  <a:pt x="93916" y="21716"/>
                </a:lnTo>
                <a:lnTo>
                  <a:pt x="93726" y="21589"/>
                </a:lnTo>
                <a:lnTo>
                  <a:pt x="93726" y="21716"/>
                </a:lnTo>
                <a:lnTo>
                  <a:pt x="93980" y="21843"/>
                </a:lnTo>
                <a:close/>
              </a:path>
              <a:path w="201930" h="773429">
                <a:moveTo>
                  <a:pt x="94488" y="371856"/>
                </a:moveTo>
                <a:lnTo>
                  <a:pt x="94488" y="22859"/>
                </a:lnTo>
                <a:lnTo>
                  <a:pt x="93726" y="22097"/>
                </a:lnTo>
                <a:lnTo>
                  <a:pt x="93726" y="371856"/>
                </a:lnTo>
                <a:lnTo>
                  <a:pt x="94488" y="371856"/>
                </a:lnTo>
                <a:close/>
              </a:path>
              <a:path w="201930" h="773429">
                <a:moveTo>
                  <a:pt x="94488" y="751332"/>
                </a:moveTo>
                <a:lnTo>
                  <a:pt x="94488" y="401574"/>
                </a:lnTo>
                <a:lnTo>
                  <a:pt x="93726" y="402336"/>
                </a:lnTo>
                <a:lnTo>
                  <a:pt x="93726" y="752094"/>
                </a:lnTo>
                <a:lnTo>
                  <a:pt x="94488" y="751332"/>
                </a:lnTo>
                <a:close/>
              </a:path>
              <a:path w="201930" h="773429">
                <a:moveTo>
                  <a:pt x="187452" y="391668"/>
                </a:moveTo>
                <a:lnTo>
                  <a:pt x="186690" y="391668"/>
                </a:lnTo>
                <a:lnTo>
                  <a:pt x="165624" y="390700"/>
                </a:lnTo>
                <a:lnTo>
                  <a:pt x="142855" y="388967"/>
                </a:lnTo>
                <a:lnTo>
                  <a:pt x="129054" y="386851"/>
                </a:lnTo>
                <a:lnTo>
                  <a:pt x="120037" y="388244"/>
                </a:lnTo>
                <a:lnTo>
                  <a:pt x="101346" y="393954"/>
                </a:lnTo>
                <a:lnTo>
                  <a:pt x="98298" y="396240"/>
                </a:lnTo>
                <a:lnTo>
                  <a:pt x="97536" y="396240"/>
                </a:lnTo>
                <a:lnTo>
                  <a:pt x="97536" y="397002"/>
                </a:lnTo>
                <a:lnTo>
                  <a:pt x="94488" y="400050"/>
                </a:lnTo>
                <a:lnTo>
                  <a:pt x="94488" y="752094"/>
                </a:lnTo>
                <a:lnTo>
                  <a:pt x="93980" y="752348"/>
                </a:lnTo>
                <a:lnTo>
                  <a:pt x="93726" y="752856"/>
                </a:lnTo>
                <a:lnTo>
                  <a:pt x="93726" y="762269"/>
                </a:lnTo>
                <a:lnTo>
                  <a:pt x="96774" y="761238"/>
                </a:lnTo>
                <a:lnTo>
                  <a:pt x="99060" y="759714"/>
                </a:lnTo>
                <a:lnTo>
                  <a:pt x="99822" y="759714"/>
                </a:lnTo>
                <a:lnTo>
                  <a:pt x="99822" y="758952"/>
                </a:lnTo>
                <a:lnTo>
                  <a:pt x="100584" y="758952"/>
                </a:lnTo>
                <a:lnTo>
                  <a:pt x="101346" y="757428"/>
                </a:lnTo>
                <a:lnTo>
                  <a:pt x="102870" y="755904"/>
                </a:lnTo>
                <a:lnTo>
                  <a:pt x="102870" y="404622"/>
                </a:lnTo>
                <a:lnTo>
                  <a:pt x="103631" y="403098"/>
                </a:lnTo>
                <a:lnTo>
                  <a:pt x="103631" y="403860"/>
                </a:lnTo>
                <a:lnTo>
                  <a:pt x="104394" y="403098"/>
                </a:lnTo>
                <a:lnTo>
                  <a:pt x="104394" y="403479"/>
                </a:lnTo>
                <a:lnTo>
                  <a:pt x="105156" y="403098"/>
                </a:lnTo>
                <a:lnTo>
                  <a:pt x="122495" y="397470"/>
                </a:lnTo>
                <a:lnTo>
                  <a:pt x="145270" y="394215"/>
                </a:lnTo>
                <a:lnTo>
                  <a:pt x="168562" y="392544"/>
                </a:lnTo>
                <a:lnTo>
                  <a:pt x="187452" y="391668"/>
                </a:lnTo>
                <a:close/>
              </a:path>
              <a:path w="201930" h="773429">
                <a:moveTo>
                  <a:pt x="94488" y="22859"/>
                </a:moveTo>
                <a:lnTo>
                  <a:pt x="94488" y="22097"/>
                </a:lnTo>
                <a:lnTo>
                  <a:pt x="93980" y="21843"/>
                </a:lnTo>
                <a:lnTo>
                  <a:pt x="94488" y="22859"/>
                </a:lnTo>
                <a:close/>
              </a:path>
              <a:path w="201930" h="773429">
                <a:moveTo>
                  <a:pt x="94488" y="752094"/>
                </a:moveTo>
                <a:lnTo>
                  <a:pt x="94488" y="751332"/>
                </a:lnTo>
                <a:lnTo>
                  <a:pt x="93980" y="752348"/>
                </a:lnTo>
                <a:lnTo>
                  <a:pt x="94488" y="752094"/>
                </a:lnTo>
                <a:close/>
              </a:path>
              <a:path w="201930" h="773429">
                <a:moveTo>
                  <a:pt x="103631" y="369569"/>
                </a:moveTo>
                <a:lnTo>
                  <a:pt x="103631" y="20573"/>
                </a:lnTo>
                <a:lnTo>
                  <a:pt x="102870" y="19811"/>
                </a:lnTo>
                <a:lnTo>
                  <a:pt x="102870" y="368808"/>
                </a:lnTo>
                <a:lnTo>
                  <a:pt x="103631" y="369569"/>
                </a:lnTo>
                <a:close/>
              </a:path>
              <a:path w="201930" h="773429">
                <a:moveTo>
                  <a:pt x="104394" y="380636"/>
                </a:moveTo>
                <a:lnTo>
                  <a:pt x="104394" y="370332"/>
                </a:lnTo>
                <a:lnTo>
                  <a:pt x="102870" y="368808"/>
                </a:lnTo>
                <a:lnTo>
                  <a:pt x="103631" y="370331"/>
                </a:lnTo>
                <a:lnTo>
                  <a:pt x="103631" y="380404"/>
                </a:lnTo>
                <a:lnTo>
                  <a:pt x="104394" y="380636"/>
                </a:lnTo>
                <a:close/>
              </a:path>
              <a:path w="201930" h="773429">
                <a:moveTo>
                  <a:pt x="103631" y="371093"/>
                </a:moveTo>
                <a:lnTo>
                  <a:pt x="103631" y="370331"/>
                </a:lnTo>
                <a:lnTo>
                  <a:pt x="102870" y="368808"/>
                </a:lnTo>
                <a:lnTo>
                  <a:pt x="103631" y="371093"/>
                </a:lnTo>
                <a:close/>
              </a:path>
              <a:path w="201930" h="773429">
                <a:moveTo>
                  <a:pt x="103631" y="403860"/>
                </a:moveTo>
                <a:lnTo>
                  <a:pt x="103631" y="403098"/>
                </a:lnTo>
                <a:lnTo>
                  <a:pt x="102870" y="404622"/>
                </a:lnTo>
                <a:lnTo>
                  <a:pt x="103631" y="403860"/>
                </a:lnTo>
                <a:close/>
              </a:path>
              <a:path w="201930" h="773429">
                <a:moveTo>
                  <a:pt x="103632" y="753618"/>
                </a:moveTo>
                <a:lnTo>
                  <a:pt x="103631" y="403860"/>
                </a:lnTo>
                <a:lnTo>
                  <a:pt x="102870" y="404622"/>
                </a:lnTo>
                <a:lnTo>
                  <a:pt x="102870" y="753618"/>
                </a:lnTo>
                <a:lnTo>
                  <a:pt x="103632" y="753618"/>
                </a:lnTo>
                <a:close/>
              </a:path>
              <a:path w="201930" h="773429">
                <a:moveTo>
                  <a:pt x="197358" y="382524"/>
                </a:moveTo>
                <a:lnTo>
                  <a:pt x="187452" y="381762"/>
                </a:lnTo>
                <a:lnTo>
                  <a:pt x="169116" y="381523"/>
                </a:lnTo>
                <a:lnTo>
                  <a:pt x="145861" y="379923"/>
                </a:lnTo>
                <a:lnTo>
                  <a:pt x="123017" y="376575"/>
                </a:lnTo>
                <a:lnTo>
                  <a:pt x="105918" y="371094"/>
                </a:lnTo>
                <a:lnTo>
                  <a:pt x="103631" y="369570"/>
                </a:lnTo>
                <a:lnTo>
                  <a:pt x="104394" y="370332"/>
                </a:lnTo>
                <a:lnTo>
                  <a:pt x="104394" y="380636"/>
                </a:lnTo>
                <a:lnTo>
                  <a:pt x="120478" y="385536"/>
                </a:lnTo>
                <a:lnTo>
                  <a:pt x="129054" y="386851"/>
                </a:lnTo>
                <a:lnTo>
                  <a:pt x="143356" y="384643"/>
                </a:lnTo>
                <a:lnTo>
                  <a:pt x="167005" y="382840"/>
                </a:lnTo>
                <a:lnTo>
                  <a:pt x="186690" y="382524"/>
                </a:lnTo>
                <a:lnTo>
                  <a:pt x="197358" y="382524"/>
                </a:lnTo>
                <a:close/>
              </a:path>
              <a:path w="201930" h="773429">
                <a:moveTo>
                  <a:pt x="104394" y="403479"/>
                </a:moveTo>
                <a:lnTo>
                  <a:pt x="104394" y="403098"/>
                </a:lnTo>
                <a:lnTo>
                  <a:pt x="103631" y="403860"/>
                </a:lnTo>
                <a:lnTo>
                  <a:pt x="104394" y="403479"/>
                </a:lnTo>
                <a:close/>
              </a:path>
              <a:path w="201930" h="773429">
                <a:moveTo>
                  <a:pt x="201930" y="389382"/>
                </a:moveTo>
                <a:lnTo>
                  <a:pt x="201930" y="384048"/>
                </a:lnTo>
                <a:lnTo>
                  <a:pt x="199644" y="382524"/>
                </a:lnTo>
                <a:lnTo>
                  <a:pt x="186690" y="382524"/>
                </a:lnTo>
                <a:lnTo>
                  <a:pt x="167005" y="382840"/>
                </a:lnTo>
                <a:lnTo>
                  <a:pt x="143356" y="384643"/>
                </a:lnTo>
                <a:lnTo>
                  <a:pt x="129054" y="386851"/>
                </a:lnTo>
                <a:lnTo>
                  <a:pt x="142855" y="388967"/>
                </a:lnTo>
                <a:lnTo>
                  <a:pt x="165624" y="390700"/>
                </a:lnTo>
                <a:lnTo>
                  <a:pt x="186690" y="391668"/>
                </a:lnTo>
                <a:lnTo>
                  <a:pt x="199644" y="391668"/>
                </a:lnTo>
                <a:lnTo>
                  <a:pt x="201930" y="3893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34870" y="3623579"/>
            <a:ext cx="1729792" cy="1065024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5213737" y="3856735"/>
            <a:ext cx="12954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35890" marR="162560" indent="-127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Calibri"/>
                <a:cs typeface="Calibri"/>
              </a:rPr>
              <a:t>Matriz </a:t>
            </a:r>
            <a:r>
              <a:rPr dirty="0" sz="1200" spc="-10">
                <a:latin typeface="Calibri"/>
                <a:cs typeface="Calibri"/>
              </a:rPr>
              <a:t>discreta </a:t>
            </a:r>
            <a:r>
              <a:rPr dirty="0" sz="1200" spc="-5">
                <a:latin typeface="Calibri"/>
                <a:cs typeface="Calibri"/>
              </a:rPr>
              <a:t> de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la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covarianza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del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ruido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de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proceso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870339" y="3089148"/>
            <a:ext cx="416559" cy="76200"/>
          </a:xfrm>
          <a:custGeom>
            <a:avLst/>
            <a:gdLst/>
            <a:ahLst/>
            <a:cxnLst/>
            <a:rect l="l" t="t" r="r" b="b"/>
            <a:pathLst>
              <a:path w="416560" h="76200">
                <a:moveTo>
                  <a:pt x="76200" y="33527"/>
                </a:moveTo>
                <a:lnTo>
                  <a:pt x="76200" y="0"/>
                </a:lnTo>
                <a:lnTo>
                  <a:pt x="0" y="38100"/>
                </a:lnTo>
                <a:lnTo>
                  <a:pt x="63246" y="69723"/>
                </a:lnTo>
                <a:lnTo>
                  <a:pt x="63246" y="33527"/>
                </a:lnTo>
                <a:lnTo>
                  <a:pt x="76200" y="33527"/>
                </a:lnTo>
                <a:close/>
              </a:path>
              <a:path w="416560" h="76200">
                <a:moveTo>
                  <a:pt x="416051" y="42671"/>
                </a:moveTo>
                <a:lnTo>
                  <a:pt x="416051" y="33527"/>
                </a:lnTo>
                <a:lnTo>
                  <a:pt x="63246" y="33527"/>
                </a:lnTo>
                <a:lnTo>
                  <a:pt x="63246" y="42671"/>
                </a:lnTo>
                <a:lnTo>
                  <a:pt x="416051" y="42671"/>
                </a:lnTo>
                <a:close/>
              </a:path>
              <a:path w="416560" h="76200">
                <a:moveTo>
                  <a:pt x="76200" y="76200"/>
                </a:moveTo>
                <a:lnTo>
                  <a:pt x="76200" y="42671"/>
                </a:lnTo>
                <a:lnTo>
                  <a:pt x="63246" y="42671"/>
                </a:lnTo>
                <a:lnTo>
                  <a:pt x="63246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3353695" y="3023108"/>
            <a:ext cx="38100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Calibri"/>
                <a:cs typeface="Calibri"/>
              </a:rPr>
              <a:t>Matriz</a:t>
            </a:r>
            <a:r>
              <a:rPr dirty="0" sz="1200" spc="-10">
                <a:latin typeface="Calibri"/>
                <a:cs typeface="Calibri"/>
              </a:rPr>
              <a:t> discreta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(escalar) de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la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covarianza</a:t>
            </a:r>
            <a:r>
              <a:rPr dirty="0" sz="1200">
                <a:latin typeface="Calibri"/>
                <a:cs typeface="Calibri"/>
              </a:rPr>
              <a:t> del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ruido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de</a:t>
            </a:r>
            <a:r>
              <a:rPr dirty="0" sz="1200">
                <a:latin typeface="Calibri"/>
                <a:cs typeface="Calibri"/>
              </a:rPr>
              <a:t> medida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24" name="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58208" y="3021150"/>
            <a:ext cx="732240" cy="266789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2466479" y="2163317"/>
            <a:ext cx="600710" cy="76200"/>
          </a:xfrm>
          <a:custGeom>
            <a:avLst/>
            <a:gdLst/>
            <a:ahLst/>
            <a:cxnLst/>
            <a:rect l="l" t="t" r="r" b="b"/>
            <a:pathLst>
              <a:path w="600710" h="76200">
                <a:moveTo>
                  <a:pt x="76200" y="33527"/>
                </a:moveTo>
                <a:lnTo>
                  <a:pt x="76200" y="0"/>
                </a:lnTo>
                <a:lnTo>
                  <a:pt x="0" y="38099"/>
                </a:lnTo>
                <a:lnTo>
                  <a:pt x="63246" y="69722"/>
                </a:lnTo>
                <a:lnTo>
                  <a:pt x="63246" y="33527"/>
                </a:lnTo>
                <a:lnTo>
                  <a:pt x="76200" y="33527"/>
                </a:lnTo>
                <a:close/>
              </a:path>
              <a:path w="600710" h="76200">
                <a:moveTo>
                  <a:pt x="600456" y="42671"/>
                </a:moveTo>
                <a:lnTo>
                  <a:pt x="600456" y="33527"/>
                </a:lnTo>
                <a:lnTo>
                  <a:pt x="63246" y="33527"/>
                </a:lnTo>
                <a:lnTo>
                  <a:pt x="63246" y="42671"/>
                </a:lnTo>
                <a:lnTo>
                  <a:pt x="600456" y="42671"/>
                </a:lnTo>
                <a:close/>
              </a:path>
              <a:path w="600710" h="76200">
                <a:moveTo>
                  <a:pt x="76200" y="76199"/>
                </a:moveTo>
                <a:lnTo>
                  <a:pt x="76200" y="42671"/>
                </a:lnTo>
                <a:lnTo>
                  <a:pt x="63246" y="42671"/>
                </a:lnTo>
                <a:lnTo>
                  <a:pt x="63246" y="69722"/>
                </a:lnTo>
                <a:lnTo>
                  <a:pt x="76200" y="76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3110617" y="2085085"/>
            <a:ext cx="23412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Calibri"/>
                <a:cs typeface="Calibri"/>
              </a:rPr>
              <a:t>Desviación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típica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del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ruido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de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medida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82807" y="1662938"/>
            <a:ext cx="3559175" cy="3134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</a:rPr>
              <a:t>while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T&lt;=20</a:t>
            </a:r>
            <a:endParaRPr sz="1200">
              <a:latin typeface="Calibri"/>
              <a:cs typeface="Calibri"/>
            </a:endParaRPr>
          </a:p>
          <a:p>
            <a:pPr marL="926465" marR="1748789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S=S+H; 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X1OLD=X1; 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X1DOLD=X1D;</a:t>
            </a:r>
            <a:endParaRPr sz="1200">
              <a:latin typeface="Calibri"/>
              <a:cs typeface="Calibri"/>
            </a:endParaRPr>
          </a:p>
          <a:p>
            <a:pPr marL="926465" marR="897255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X2=A2*sin(W*T); 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X2D=A2*W*cos(W*T); 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X2DD=‐A2*W*W*sin(W*T);</a:t>
            </a:r>
            <a:endParaRPr sz="1200">
              <a:latin typeface="Calibri"/>
              <a:cs typeface="Calibri"/>
            </a:endParaRPr>
          </a:p>
          <a:p>
            <a:pPr marL="927100" marR="5080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X1DD=‐2.*Z*WN*X1D‐WN*WN*X1‐X2DD; </a:t>
            </a:r>
            <a:r>
              <a:rPr dirty="0" sz="1200" spc="-2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X1=X1+H*X1D;</a:t>
            </a:r>
            <a:endParaRPr sz="1200">
              <a:latin typeface="Calibri"/>
              <a:cs typeface="Calibri"/>
            </a:endParaRPr>
          </a:p>
          <a:p>
            <a:pPr marL="927100" marR="1416050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X1D=X1D+H*X1DD;  </a:t>
            </a:r>
            <a:r>
              <a:rPr dirty="0" sz="1200">
                <a:latin typeface="Calibri"/>
                <a:cs typeface="Calibri"/>
              </a:rPr>
              <a:t>T=T+H;</a:t>
            </a:r>
            <a:endParaRPr sz="1200">
              <a:latin typeface="Calibri"/>
              <a:cs typeface="Calibri"/>
            </a:endParaRPr>
          </a:p>
          <a:p>
            <a:pPr marL="927100" marR="897255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X2=A2*sin(W*T); 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X2D=A2*W*cos(W*T); 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X2DD=‐A2*W*W*sin(W*T);</a:t>
            </a:r>
            <a:endParaRPr sz="1200">
              <a:latin typeface="Calibri"/>
              <a:cs typeface="Calibri"/>
            </a:endParaRPr>
          </a:p>
          <a:p>
            <a:pPr marL="927100" marR="5080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X1DD=‐2.*Z*WN*X1D‐WN*WN*X1‐X2DD; </a:t>
            </a:r>
            <a:r>
              <a:rPr dirty="0" sz="1200" spc="-2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X1=.5*(X1OLD+X1+H*X1D); 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X1D=.5*(X1DOLD+X1D+H*X1DD);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69059" y="845831"/>
            <a:ext cx="10160" cy="571500"/>
          </a:xfrm>
          <a:custGeom>
            <a:avLst/>
            <a:gdLst/>
            <a:ahLst/>
            <a:cxnLst/>
            <a:rect l="l" t="t" r="r" b="b"/>
            <a:pathLst>
              <a:path w="10160" h="571500">
                <a:moveTo>
                  <a:pt x="9918" y="533400"/>
                </a:moveTo>
                <a:lnTo>
                  <a:pt x="0" y="533400"/>
                </a:lnTo>
                <a:lnTo>
                  <a:pt x="0" y="571500"/>
                </a:lnTo>
                <a:lnTo>
                  <a:pt x="9918" y="571500"/>
                </a:lnTo>
                <a:lnTo>
                  <a:pt x="9918" y="533400"/>
                </a:lnTo>
                <a:close/>
              </a:path>
              <a:path w="10160" h="571500">
                <a:moveTo>
                  <a:pt x="9918" y="467106"/>
                </a:moveTo>
                <a:lnTo>
                  <a:pt x="0" y="467106"/>
                </a:lnTo>
                <a:lnTo>
                  <a:pt x="0" y="505206"/>
                </a:lnTo>
                <a:lnTo>
                  <a:pt x="9918" y="505206"/>
                </a:lnTo>
                <a:lnTo>
                  <a:pt x="9918" y="467106"/>
                </a:lnTo>
                <a:close/>
              </a:path>
              <a:path w="10160" h="571500">
                <a:moveTo>
                  <a:pt x="9918" y="400050"/>
                </a:moveTo>
                <a:lnTo>
                  <a:pt x="0" y="400050"/>
                </a:lnTo>
                <a:lnTo>
                  <a:pt x="0" y="438150"/>
                </a:lnTo>
                <a:lnTo>
                  <a:pt x="9918" y="438150"/>
                </a:lnTo>
                <a:lnTo>
                  <a:pt x="9918" y="400050"/>
                </a:lnTo>
                <a:close/>
              </a:path>
              <a:path w="10160" h="571500">
                <a:moveTo>
                  <a:pt x="9918" y="333756"/>
                </a:moveTo>
                <a:lnTo>
                  <a:pt x="0" y="333756"/>
                </a:lnTo>
                <a:lnTo>
                  <a:pt x="0" y="371856"/>
                </a:lnTo>
                <a:lnTo>
                  <a:pt x="9918" y="371856"/>
                </a:lnTo>
                <a:lnTo>
                  <a:pt x="9918" y="333756"/>
                </a:lnTo>
                <a:close/>
              </a:path>
              <a:path w="10160" h="571500">
                <a:moveTo>
                  <a:pt x="9918" y="266700"/>
                </a:moveTo>
                <a:lnTo>
                  <a:pt x="0" y="266700"/>
                </a:lnTo>
                <a:lnTo>
                  <a:pt x="0" y="304800"/>
                </a:lnTo>
                <a:lnTo>
                  <a:pt x="9918" y="304800"/>
                </a:lnTo>
                <a:lnTo>
                  <a:pt x="9918" y="266700"/>
                </a:lnTo>
                <a:close/>
              </a:path>
              <a:path w="10160" h="571500">
                <a:moveTo>
                  <a:pt x="9918" y="200406"/>
                </a:moveTo>
                <a:lnTo>
                  <a:pt x="0" y="200406"/>
                </a:lnTo>
                <a:lnTo>
                  <a:pt x="0" y="238506"/>
                </a:lnTo>
                <a:lnTo>
                  <a:pt x="9918" y="238506"/>
                </a:lnTo>
                <a:lnTo>
                  <a:pt x="9918" y="200406"/>
                </a:lnTo>
                <a:close/>
              </a:path>
              <a:path w="10160" h="571500">
                <a:moveTo>
                  <a:pt x="9918" y="133350"/>
                </a:moveTo>
                <a:lnTo>
                  <a:pt x="0" y="133350"/>
                </a:lnTo>
                <a:lnTo>
                  <a:pt x="0" y="171450"/>
                </a:lnTo>
                <a:lnTo>
                  <a:pt x="9918" y="171450"/>
                </a:lnTo>
                <a:lnTo>
                  <a:pt x="9918" y="133350"/>
                </a:lnTo>
                <a:close/>
              </a:path>
              <a:path w="10160" h="571500">
                <a:moveTo>
                  <a:pt x="9918" y="67056"/>
                </a:moveTo>
                <a:lnTo>
                  <a:pt x="0" y="67056"/>
                </a:lnTo>
                <a:lnTo>
                  <a:pt x="0" y="105156"/>
                </a:lnTo>
                <a:lnTo>
                  <a:pt x="9918" y="105156"/>
                </a:lnTo>
                <a:lnTo>
                  <a:pt x="9918" y="67056"/>
                </a:lnTo>
                <a:close/>
              </a:path>
              <a:path w="10160" h="571500">
                <a:moveTo>
                  <a:pt x="9918" y="0"/>
                </a:moveTo>
                <a:lnTo>
                  <a:pt x="0" y="0"/>
                </a:lnTo>
                <a:lnTo>
                  <a:pt x="0" y="38100"/>
                </a:lnTo>
                <a:lnTo>
                  <a:pt x="9918" y="38100"/>
                </a:lnTo>
                <a:lnTo>
                  <a:pt x="99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231527" y="4960632"/>
            <a:ext cx="9525" cy="571500"/>
          </a:xfrm>
          <a:custGeom>
            <a:avLst/>
            <a:gdLst/>
            <a:ahLst/>
            <a:cxnLst/>
            <a:rect l="l" t="t" r="r" b="b"/>
            <a:pathLst>
              <a:path w="9525" h="571500">
                <a:moveTo>
                  <a:pt x="9144" y="533400"/>
                </a:moveTo>
                <a:lnTo>
                  <a:pt x="0" y="533400"/>
                </a:lnTo>
                <a:lnTo>
                  <a:pt x="0" y="571500"/>
                </a:lnTo>
                <a:lnTo>
                  <a:pt x="9144" y="571500"/>
                </a:lnTo>
                <a:lnTo>
                  <a:pt x="9144" y="533400"/>
                </a:lnTo>
                <a:close/>
              </a:path>
              <a:path w="9525" h="571500">
                <a:moveTo>
                  <a:pt x="9144" y="467106"/>
                </a:moveTo>
                <a:lnTo>
                  <a:pt x="0" y="467106"/>
                </a:lnTo>
                <a:lnTo>
                  <a:pt x="0" y="505206"/>
                </a:lnTo>
                <a:lnTo>
                  <a:pt x="9144" y="505206"/>
                </a:lnTo>
                <a:lnTo>
                  <a:pt x="9144" y="467106"/>
                </a:lnTo>
                <a:close/>
              </a:path>
              <a:path w="9525" h="571500">
                <a:moveTo>
                  <a:pt x="9144" y="400050"/>
                </a:moveTo>
                <a:lnTo>
                  <a:pt x="0" y="400050"/>
                </a:lnTo>
                <a:lnTo>
                  <a:pt x="0" y="438150"/>
                </a:lnTo>
                <a:lnTo>
                  <a:pt x="9144" y="438150"/>
                </a:lnTo>
                <a:lnTo>
                  <a:pt x="9144" y="400050"/>
                </a:lnTo>
                <a:close/>
              </a:path>
              <a:path w="9525" h="571500">
                <a:moveTo>
                  <a:pt x="9144" y="333756"/>
                </a:moveTo>
                <a:lnTo>
                  <a:pt x="0" y="333756"/>
                </a:lnTo>
                <a:lnTo>
                  <a:pt x="0" y="371856"/>
                </a:lnTo>
                <a:lnTo>
                  <a:pt x="9144" y="371856"/>
                </a:lnTo>
                <a:lnTo>
                  <a:pt x="9144" y="333756"/>
                </a:lnTo>
                <a:close/>
              </a:path>
              <a:path w="9525" h="571500">
                <a:moveTo>
                  <a:pt x="9144" y="266700"/>
                </a:moveTo>
                <a:lnTo>
                  <a:pt x="0" y="266700"/>
                </a:lnTo>
                <a:lnTo>
                  <a:pt x="0" y="304800"/>
                </a:lnTo>
                <a:lnTo>
                  <a:pt x="9144" y="304800"/>
                </a:lnTo>
                <a:lnTo>
                  <a:pt x="9144" y="266700"/>
                </a:lnTo>
                <a:close/>
              </a:path>
              <a:path w="9525" h="571500">
                <a:moveTo>
                  <a:pt x="9144" y="200406"/>
                </a:moveTo>
                <a:lnTo>
                  <a:pt x="0" y="200406"/>
                </a:lnTo>
                <a:lnTo>
                  <a:pt x="0" y="238506"/>
                </a:lnTo>
                <a:lnTo>
                  <a:pt x="9144" y="238506"/>
                </a:lnTo>
                <a:lnTo>
                  <a:pt x="9144" y="200406"/>
                </a:lnTo>
                <a:close/>
              </a:path>
              <a:path w="9525" h="571500">
                <a:moveTo>
                  <a:pt x="9144" y="133350"/>
                </a:moveTo>
                <a:lnTo>
                  <a:pt x="0" y="133350"/>
                </a:lnTo>
                <a:lnTo>
                  <a:pt x="0" y="171450"/>
                </a:lnTo>
                <a:lnTo>
                  <a:pt x="9144" y="171450"/>
                </a:lnTo>
                <a:lnTo>
                  <a:pt x="9144" y="133350"/>
                </a:lnTo>
                <a:close/>
              </a:path>
              <a:path w="9525" h="571500">
                <a:moveTo>
                  <a:pt x="9144" y="67056"/>
                </a:moveTo>
                <a:lnTo>
                  <a:pt x="0" y="67056"/>
                </a:lnTo>
                <a:lnTo>
                  <a:pt x="0" y="105156"/>
                </a:lnTo>
                <a:lnTo>
                  <a:pt x="9144" y="105156"/>
                </a:lnTo>
                <a:lnTo>
                  <a:pt x="9144" y="67056"/>
                </a:lnTo>
                <a:close/>
              </a:path>
              <a:path w="9525" h="571500">
                <a:moveTo>
                  <a:pt x="9144" y="0"/>
                </a:moveTo>
                <a:lnTo>
                  <a:pt x="0" y="0"/>
                </a:lnTo>
                <a:lnTo>
                  <a:pt x="0" y="38100"/>
                </a:lnTo>
                <a:lnTo>
                  <a:pt x="9144" y="38100"/>
                </a:lnTo>
                <a:lnTo>
                  <a:pt x="91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74889" y="1673351"/>
            <a:ext cx="334010" cy="229870"/>
          </a:xfrm>
          <a:custGeom>
            <a:avLst/>
            <a:gdLst/>
            <a:ahLst/>
            <a:cxnLst/>
            <a:rect l="l" t="t" r="r" b="b"/>
            <a:pathLst>
              <a:path w="334009" h="229869">
                <a:moveTo>
                  <a:pt x="333756" y="114299"/>
                </a:moveTo>
                <a:lnTo>
                  <a:pt x="219456" y="0"/>
                </a:lnTo>
                <a:lnTo>
                  <a:pt x="219456" y="57149"/>
                </a:lnTo>
                <a:lnTo>
                  <a:pt x="0" y="57150"/>
                </a:lnTo>
                <a:lnTo>
                  <a:pt x="0" y="171450"/>
                </a:lnTo>
                <a:lnTo>
                  <a:pt x="219456" y="171449"/>
                </a:lnTo>
                <a:lnTo>
                  <a:pt x="219456" y="229361"/>
                </a:lnTo>
                <a:lnTo>
                  <a:pt x="333756" y="114299"/>
                </a:lnTo>
                <a:close/>
              </a:path>
            </a:pathLst>
          </a:custGeom>
          <a:solidFill>
            <a:srgbClr val="65FF32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7959" y="895603"/>
            <a:ext cx="4811395" cy="5146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</a:rPr>
              <a:t>if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S&gt;=TS</a:t>
            </a:r>
            <a:endParaRPr sz="1200">
              <a:latin typeface="Calibri"/>
              <a:cs typeface="Calibri"/>
            </a:endParaRPr>
          </a:p>
          <a:p>
            <a:pPr marL="374015" marR="3653790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S=0.;</a:t>
            </a:r>
            <a:endParaRPr sz="1200">
              <a:latin typeface="Calibri"/>
              <a:cs typeface="Calibri"/>
            </a:endParaRPr>
          </a:p>
          <a:p>
            <a:pPr marL="374015" marR="3653790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PHIP=PHI*P;</a:t>
            </a:r>
            <a:endParaRPr sz="1200">
              <a:latin typeface="Calibri"/>
              <a:cs typeface="Calibri"/>
            </a:endParaRPr>
          </a:p>
          <a:p>
            <a:pPr marL="374015" marR="2859405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PHIPPHIT=PHIP*PHIT; 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M=PHIPPHIT+Q; 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HM=HMAT*M; 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HMHT=HM*HT; 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5">
                <a:latin typeface="Calibri"/>
                <a:cs typeface="Calibri"/>
              </a:rPr>
              <a:t>HMHTR=HMHT+RMAT; 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HMHTRINV=i</a:t>
            </a:r>
            <a:r>
              <a:rPr dirty="0" sz="1200" spc="-20">
                <a:latin typeface="Calibri"/>
                <a:cs typeface="Calibri"/>
              </a:rPr>
              <a:t>n</a:t>
            </a:r>
            <a:r>
              <a:rPr dirty="0" sz="1200" spc="-5">
                <a:latin typeface="Calibri"/>
                <a:cs typeface="Calibri"/>
              </a:rPr>
              <a:t>v</a:t>
            </a:r>
            <a:r>
              <a:rPr dirty="0" sz="1200">
                <a:latin typeface="Calibri"/>
                <a:cs typeface="Calibri"/>
              </a:rPr>
              <a:t>(HMHTR);  </a:t>
            </a:r>
            <a:r>
              <a:rPr dirty="0" sz="1200" spc="-10">
                <a:latin typeface="Calibri"/>
                <a:cs typeface="Calibri"/>
              </a:rPr>
              <a:t>MHT=M*HT; </a:t>
            </a:r>
            <a:r>
              <a:rPr dirty="0" sz="1200" spc="-5">
                <a:latin typeface="Calibri"/>
                <a:cs typeface="Calibri"/>
              </a:rPr>
              <a:t> K=MHT*HMHTRINV; 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KH=K*HMAT; 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IKH=IDNP‐KH;</a:t>
            </a:r>
            <a:endParaRPr sz="1200">
              <a:latin typeface="Calibri"/>
              <a:cs typeface="Calibri"/>
            </a:endParaRPr>
          </a:p>
          <a:p>
            <a:pPr marL="374650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P=IKH*M;</a:t>
            </a:r>
            <a:endParaRPr sz="1200">
              <a:latin typeface="Calibri"/>
              <a:cs typeface="Calibri"/>
            </a:endParaRPr>
          </a:p>
          <a:p>
            <a:pPr marL="374650" marR="2473325">
              <a:lnSpc>
                <a:spcPct val="100000"/>
              </a:lnSpc>
            </a:pPr>
            <a:r>
              <a:rPr dirty="0" sz="1200" spc="-10">
                <a:latin typeface="Calibri"/>
                <a:cs typeface="Calibri"/>
              </a:rPr>
              <a:t>XNOISE=SIGX*randn; 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XM</a:t>
            </a:r>
            <a:r>
              <a:rPr dirty="0" sz="1200" spc="-10">
                <a:latin typeface="Calibri"/>
                <a:cs typeface="Calibri"/>
              </a:rPr>
              <a:t>E</a:t>
            </a:r>
            <a:r>
              <a:rPr dirty="0" sz="1200">
                <a:latin typeface="Calibri"/>
                <a:cs typeface="Calibri"/>
              </a:rPr>
              <a:t>A</a:t>
            </a:r>
            <a:r>
              <a:rPr dirty="0" sz="1200" spc="-5">
                <a:latin typeface="Calibri"/>
                <a:cs typeface="Calibri"/>
              </a:rPr>
              <a:t>S=X1+B1+X2+B2+XNOISE;  XS=XMEAS‐X2‐B1‐B2;</a:t>
            </a:r>
            <a:endParaRPr sz="1200">
              <a:latin typeface="Calibri"/>
              <a:cs typeface="Calibri"/>
            </a:endParaRPr>
          </a:p>
          <a:p>
            <a:pPr marL="374650" marR="355600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RES=XS‐PHI(1,1)*X1H‐PHI(1,2)*X1DH‐G(1,1)*X2DDOLD; </a:t>
            </a:r>
            <a:r>
              <a:rPr dirty="0" sz="1200">
                <a:latin typeface="Calibri"/>
                <a:cs typeface="Calibri"/>
              </a:rPr>
              <a:t> X1HOLD=X1H; 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X1H=PHI(1,1)*X1H+PHI</a:t>
            </a:r>
            <a:r>
              <a:rPr dirty="0" sz="1200" spc="5">
                <a:latin typeface="Calibri"/>
                <a:cs typeface="Calibri"/>
              </a:rPr>
              <a:t>(</a:t>
            </a:r>
            <a:r>
              <a:rPr dirty="0" sz="1200">
                <a:latin typeface="Calibri"/>
                <a:cs typeface="Calibri"/>
              </a:rPr>
              <a:t>1</a:t>
            </a:r>
            <a:r>
              <a:rPr dirty="0" sz="1200" spc="5">
                <a:latin typeface="Calibri"/>
                <a:cs typeface="Calibri"/>
              </a:rPr>
              <a:t>,</a:t>
            </a:r>
            <a:r>
              <a:rPr dirty="0" sz="1200">
                <a:latin typeface="Calibri"/>
                <a:cs typeface="Calibri"/>
              </a:rPr>
              <a:t>2)*</a:t>
            </a:r>
            <a:r>
              <a:rPr dirty="0" sz="1200" spc="5">
                <a:latin typeface="Calibri"/>
                <a:cs typeface="Calibri"/>
              </a:rPr>
              <a:t>X</a:t>
            </a:r>
            <a:r>
              <a:rPr dirty="0" sz="1200">
                <a:latin typeface="Calibri"/>
                <a:cs typeface="Calibri"/>
              </a:rPr>
              <a:t>1DH</a:t>
            </a:r>
            <a:r>
              <a:rPr dirty="0" sz="1200" spc="5">
                <a:latin typeface="Calibri"/>
                <a:cs typeface="Calibri"/>
              </a:rPr>
              <a:t>+</a:t>
            </a:r>
            <a:r>
              <a:rPr dirty="0" sz="1200">
                <a:latin typeface="Calibri"/>
                <a:cs typeface="Calibri"/>
              </a:rPr>
              <a:t>G</a:t>
            </a:r>
            <a:r>
              <a:rPr dirty="0" sz="1200" spc="5">
                <a:latin typeface="Calibri"/>
                <a:cs typeface="Calibri"/>
              </a:rPr>
              <a:t>(</a:t>
            </a:r>
            <a:r>
              <a:rPr dirty="0" sz="1200">
                <a:latin typeface="Calibri"/>
                <a:cs typeface="Calibri"/>
              </a:rPr>
              <a:t>1</a:t>
            </a:r>
            <a:r>
              <a:rPr dirty="0" sz="1200" spc="5">
                <a:latin typeface="Calibri"/>
                <a:cs typeface="Calibri"/>
              </a:rPr>
              <a:t>,</a:t>
            </a:r>
            <a:r>
              <a:rPr dirty="0" sz="1200">
                <a:latin typeface="Calibri"/>
                <a:cs typeface="Calibri"/>
              </a:rPr>
              <a:t>1)*X2D</a:t>
            </a:r>
            <a:r>
              <a:rPr dirty="0" sz="1200" spc="5">
                <a:latin typeface="Calibri"/>
                <a:cs typeface="Calibri"/>
              </a:rPr>
              <a:t>D</a:t>
            </a:r>
            <a:r>
              <a:rPr dirty="0" sz="1200">
                <a:latin typeface="Calibri"/>
                <a:cs typeface="Calibri"/>
              </a:rPr>
              <a:t>OLD+K(1</a:t>
            </a:r>
            <a:r>
              <a:rPr dirty="0" sz="1200" spc="5">
                <a:latin typeface="Calibri"/>
                <a:cs typeface="Calibri"/>
              </a:rPr>
              <a:t>,</a:t>
            </a:r>
            <a:r>
              <a:rPr dirty="0" sz="1200" spc="-5">
                <a:latin typeface="Calibri"/>
                <a:cs typeface="Calibri"/>
              </a:rPr>
              <a:t>1</a:t>
            </a:r>
            <a:r>
              <a:rPr dirty="0" sz="1200">
                <a:latin typeface="Calibri"/>
                <a:cs typeface="Calibri"/>
              </a:rPr>
              <a:t>)*R</a:t>
            </a:r>
            <a:r>
              <a:rPr dirty="0" sz="1200" spc="-15">
                <a:latin typeface="Calibri"/>
                <a:cs typeface="Calibri"/>
              </a:rPr>
              <a:t>E</a:t>
            </a:r>
            <a:r>
              <a:rPr dirty="0" sz="1200" spc="-5">
                <a:latin typeface="Calibri"/>
                <a:cs typeface="Calibri"/>
              </a:rPr>
              <a:t>S;</a:t>
            </a:r>
            <a:endParaRPr sz="1200">
              <a:latin typeface="Calibri"/>
              <a:cs typeface="Calibri"/>
            </a:endParaRPr>
          </a:p>
          <a:p>
            <a:pPr marL="374650" marR="5080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X1DH=PHI(2,1)*X1HOLD+PHI(2,2)*X1DH+G(2,1)*X2DDOLD+K(2,1)*RES; 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ERRX1=X1‐X1H;</a:t>
            </a:r>
            <a:endParaRPr sz="1200">
              <a:latin typeface="Calibri"/>
              <a:cs typeface="Calibri"/>
            </a:endParaRPr>
          </a:p>
          <a:p>
            <a:pPr marL="374650" marR="3179445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SP11=sqrt(P(1,1)); </a:t>
            </a:r>
            <a:r>
              <a:rPr dirty="0" sz="1200">
                <a:latin typeface="Calibri"/>
                <a:cs typeface="Calibri"/>
              </a:rPr>
              <a:t> ERRX1D=X1</a:t>
            </a:r>
            <a:r>
              <a:rPr dirty="0" sz="1200" spc="5">
                <a:latin typeface="Calibri"/>
                <a:cs typeface="Calibri"/>
              </a:rPr>
              <a:t>D</a:t>
            </a:r>
            <a:r>
              <a:rPr dirty="0" sz="1200" spc="-5">
                <a:latin typeface="Calibri"/>
                <a:cs typeface="Calibri"/>
              </a:rPr>
              <a:t>‐</a:t>
            </a:r>
            <a:r>
              <a:rPr dirty="0" sz="1200">
                <a:latin typeface="Calibri"/>
                <a:cs typeface="Calibri"/>
              </a:rPr>
              <a:t>X1DH;  </a:t>
            </a:r>
            <a:r>
              <a:rPr dirty="0" sz="1200" spc="-5">
                <a:latin typeface="Calibri"/>
                <a:cs typeface="Calibri"/>
              </a:rPr>
              <a:t>SP22=sqrt(P(2,2)); 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X2DDOLD=X2DD; 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SP11P=‐SP11; 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SP22P=‐SP22;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94039" y="901446"/>
            <a:ext cx="334010" cy="229870"/>
          </a:xfrm>
          <a:custGeom>
            <a:avLst/>
            <a:gdLst/>
            <a:ahLst/>
            <a:cxnLst/>
            <a:rect l="l" t="t" r="r" b="b"/>
            <a:pathLst>
              <a:path w="334010" h="229869">
                <a:moveTo>
                  <a:pt x="333756" y="115061"/>
                </a:moveTo>
                <a:lnTo>
                  <a:pt x="219456" y="0"/>
                </a:lnTo>
                <a:lnTo>
                  <a:pt x="219456" y="57911"/>
                </a:lnTo>
                <a:lnTo>
                  <a:pt x="0" y="57911"/>
                </a:lnTo>
                <a:lnTo>
                  <a:pt x="0" y="172211"/>
                </a:lnTo>
                <a:lnTo>
                  <a:pt x="219456" y="172211"/>
                </a:lnTo>
                <a:lnTo>
                  <a:pt x="219456" y="229361"/>
                </a:lnTo>
                <a:lnTo>
                  <a:pt x="333756" y="115061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202571" y="6141732"/>
            <a:ext cx="10160" cy="571500"/>
          </a:xfrm>
          <a:custGeom>
            <a:avLst/>
            <a:gdLst/>
            <a:ahLst/>
            <a:cxnLst/>
            <a:rect l="l" t="t" r="r" b="b"/>
            <a:pathLst>
              <a:path w="10160" h="571500">
                <a:moveTo>
                  <a:pt x="9906" y="533400"/>
                </a:moveTo>
                <a:lnTo>
                  <a:pt x="0" y="533400"/>
                </a:lnTo>
                <a:lnTo>
                  <a:pt x="0" y="571500"/>
                </a:lnTo>
                <a:lnTo>
                  <a:pt x="9906" y="571500"/>
                </a:lnTo>
                <a:lnTo>
                  <a:pt x="9906" y="533400"/>
                </a:lnTo>
                <a:close/>
              </a:path>
              <a:path w="10160" h="571500">
                <a:moveTo>
                  <a:pt x="9906" y="467106"/>
                </a:moveTo>
                <a:lnTo>
                  <a:pt x="0" y="467106"/>
                </a:lnTo>
                <a:lnTo>
                  <a:pt x="0" y="505206"/>
                </a:lnTo>
                <a:lnTo>
                  <a:pt x="9906" y="505206"/>
                </a:lnTo>
                <a:lnTo>
                  <a:pt x="9906" y="467106"/>
                </a:lnTo>
                <a:close/>
              </a:path>
              <a:path w="10160" h="571500">
                <a:moveTo>
                  <a:pt x="9906" y="400050"/>
                </a:moveTo>
                <a:lnTo>
                  <a:pt x="0" y="400050"/>
                </a:lnTo>
                <a:lnTo>
                  <a:pt x="0" y="438150"/>
                </a:lnTo>
                <a:lnTo>
                  <a:pt x="9906" y="438150"/>
                </a:lnTo>
                <a:lnTo>
                  <a:pt x="9906" y="400050"/>
                </a:lnTo>
                <a:close/>
              </a:path>
              <a:path w="10160" h="571500">
                <a:moveTo>
                  <a:pt x="9906" y="333756"/>
                </a:moveTo>
                <a:lnTo>
                  <a:pt x="0" y="333756"/>
                </a:lnTo>
                <a:lnTo>
                  <a:pt x="0" y="371856"/>
                </a:lnTo>
                <a:lnTo>
                  <a:pt x="9906" y="371856"/>
                </a:lnTo>
                <a:lnTo>
                  <a:pt x="9906" y="333756"/>
                </a:lnTo>
                <a:close/>
              </a:path>
              <a:path w="10160" h="571500">
                <a:moveTo>
                  <a:pt x="9906" y="266700"/>
                </a:moveTo>
                <a:lnTo>
                  <a:pt x="0" y="266700"/>
                </a:lnTo>
                <a:lnTo>
                  <a:pt x="0" y="304800"/>
                </a:lnTo>
                <a:lnTo>
                  <a:pt x="9906" y="304800"/>
                </a:lnTo>
                <a:lnTo>
                  <a:pt x="9906" y="266700"/>
                </a:lnTo>
                <a:close/>
              </a:path>
              <a:path w="10160" h="571500">
                <a:moveTo>
                  <a:pt x="9906" y="200406"/>
                </a:moveTo>
                <a:lnTo>
                  <a:pt x="0" y="200406"/>
                </a:lnTo>
                <a:lnTo>
                  <a:pt x="0" y="238506"/>
                </a:lnTo>
                <a:lnTo>
                  <a:pt x="9906" y="238506"/>
                </a:lnTo>
                <a:lnTo>
                  <a:pt x="9906" y="200406"/>
                </a:lnTo>
                <a:close/>
              </a:path>
              <a:path w="10160" h="571500">
                <a:moveTo>
                  <a:pt x="9906" y="133350"/>
                </a:moveTo>
                <a:lnTo>
                  <a:pt x="0" y="133350"/>
                </a:lnTo>
                <a:lnTo>
                  <a:pt x="0" y="171450"/>
                </a:lnTo>
                <a:lnTo>
                  <a:pt x="9906" y="171450"/>
                </a:lnTo>
                <a:lnTo>
                  <a:pt x="9906" y="133350"/>
                </a:lnTo>
                <a:close/>
              </a:path>
              <a:path w="10160" h="571500">
                <a:moveTo>
                  <a:pt x="9906" y="67056"/>
                </a:moveTo>
                <a:lnTo>
                  <a:pt x="0" y="67056"/>
                </a:lnTo>
                <a:lnTo>
                  <a:pt x="0" y="105143"/>
                </a:lnTo>
                <a:lnTo>
                  <a:pt x="9906" y="105143"/>
                </a:lnTo>
                <a:lnTo>
                  <a:pt x="9906" y="67056"/>
                </a:lnTo>
                <a:close/>
              </a:path>
              <a:path w="10160" h="571500">
                <a:moveTo>
                  <a:pt x="9906" y="0"/>
                </a:moveTo>
                <a:lnTo>
                  <a:pt x="0" y="0"/>
                </a:lnTo>
                <a:lnTo>
                  <a:pt x="0" y="38100"/>
                </a:lnTo>
                <a:lnTo>
                  <a:pt x="9906" y="38100"/>
                </a:lnTo>
                <a:lnTo>
                  <a:pt x="99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534297" y="466355"/>
            <a:ext cx="10160" cy="289560"/>
          </a:xfrm>
          <a:custGeom>
            <a:avLst/>
            <a:gdLst/>
            <a:ahLst/>
            <a:cxnLst/>
            <a:rect l="l" t="t" r="r" b="b"/>
            <a:pathLst>
              <a:path w="10160" h="289559">
                <a:moveTo>
                  <a:pt x="9144" y="66294"/>
                </a:moveTo>
                <a:lnTo>
                  <a:pt x="0" y="66294"/>
                </a:lnTo>
                <a:lnTo>
                  <a:pt x="0" y="104394"/>
                </a:lnTo>
                <a:lnTo>
                  <a:pt x="9144" y="104394"/>
                </a:lnTo>
                <a:lnTo>
                  <a:pt x="9144" y="66294"/>
                </a:lnTo>
                <a:close/>
              </a:path>
              <a:path w="10160" h="289559">
                <a:moveTo>
                  <a:pt x="9144" y="0"/>
                </a:moveTo>
                <a:lnTo>
                  <a:pt x="0" y="0"/>
                </a:lnTo>
                <a:lnTo>
                  <a:pt x="0" y="38100"/>
                </a:lnTo>
                <a:lnTo>
                  <a:pt x="9144" y="38100"/>
                </a:lnTo>
                <a:lnTo>
                  <a:pt x="9144" y="0"/>
                </a:lnTo>
                <a:close/>
              </a:path>
              <a:path w="10160" h="289559">
                <a:moveTo>
                  <a:pt x="9906" y="266700"/>
                </a:moveTo>
                <a:lnTo>
                  <a:pt x="0" y="266700"/>
                </a:lnTo>
                <a:lnTo>
                  <a:pt x="0" y="289560"/>
                </a:lnTo>
                <a:lnTo>
                  <a:pt x="9906" y="289560"/>
                </a:lnTo>
                <a:lnTo>
                  <a:pt x="9906" y="266700"/>
                </a:lnTo>
                <a:close/>
              </a:path>
              <a:path w="10160" h="289559">
                <a:moveTo>
                  <a:pt x="9906" y="199644"/>
                </a:moveTo>
                <a:lnTo>
                  <a:pt x="0" y="199644"/>
                </a:lnTo>
                <a:lnTo>
                  <a:pt x="0" y="237744"/>
                </a:lnTo>
                <a:lnTo>
                  <a:pt x="9906" y="237744"/>
                </a:lnTo>
                <a:lnTo>
                  <a:pt x="9906" y="199644"/>
                </a:lnTo>
                <a:close/>
              </a:path>
              <a:path w="10160" h="289559">
                <a:moveTo>
                  <a:pt x="9906" y="133350"/>
                </a:moveTo>
                <a:lnTo>
                  <a:pt x="0" y="133350"/>
                </a:lnTo>
                <a:lnTo>
                  <a:pt x="0" y="171450"/>
                </a:lnTo>
                <a:lnTo>
                  <a:pt x="9906" y="171450"/>
                </a:lnTo>
                <a:lnTo>
                  <a:pt x="9906" y="133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06835" y="1396238"/>
            <a:ext cx="3727450" cy="2585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0864" marR="5080" indent="-13335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Calibri"/>
                <a:cs typeface="Calibri"/>
              </a:rPr>
              <a:t>count=count+1; 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ArrayT(count)=T; </a:t>
            </a:r>
            <a:r>
              <a:rPr dirty="0" sz="1200" spc="-5">
                <a:latin typeface="Calibri"/>
                <a:cs typeface="Calibri"/>
              </a:rPr>
              <a:t> ArrayX1(count)=X1; 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ArrayX1H(count)=X1H; 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ArrayX1D(count)=X1D; 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ArrayX1DH(count)=X1DH; 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ArrayERRX1(count)=ERRX1; 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ArraySP11(count)=SP11; 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ArraySP11P(count)=SP11P; 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ArrayERRX1D(count)=ERRX1D; </a:t>
            </a:r>
            <a:r>
              <a:rPr dirty="0" sz="1200" spc="-26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ArraySP22(count)=SP22; 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ArraySP22P(count)=SP22P;</a:t>
            </a:r>
            <a:endParaRPr sz="12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end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end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65389" y="3797046"/>
            <a:ext cx="334010" cy="229870"/>
          </a:xfrm>
          <a:custGeom>
            <a:avLst/>
            <a:gdLst/>
            <a:ahLst/>
            <a:cxnLst/>
            <a:rect l="l" t="t" r="r" b="b"/>
            <a:pathLst>
              <a:path w="334010" h="229870">
                <a:moveTo>
                  <a:pt x="333756" y="115062"/>
                </a:moveTo>
                <a:lnTo>
                  <a:pt x="219456" y="0"/>
                </a:lnTo>
                <a:lnTo>
                  <a:pt x="219456" y="57912"/>
                </a:lnTo>
                <a:lnTo>
                  <a:pt x="0" y="57912"/>
                </a:lnTo>
                <a:lnTo>
                  <a:pt x="0" y="172212"/>
                </a:lnTo>
                <a:lnTo>
                  <a:pt x="219456" y="172212"/>
                </a:lnTo>
                <a:lnTo>
                  <a:pt x="219456" y="229362"/>
                </a:lnTo>
                <a:lnTo>
                  <a:pt x="333756" y="115062"/>
                </a:lnTo>
                <a:close/>
              </a:path>
            </a:pathLst>
          </a:custGeom>
          <a:solidFill>
            <a:srgbClr val="65FF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308745" y="3578352"/>
            <a:ext cx="334010" cy="229870"/>
          </a:xfrm>
          <a:custGeom>
            <a:avLst/>
            <a:gdLst/>
            <a:ahLst/>
            <a:cxnLst/>
            <a:rect l="l" t="t" r="r" b="b"/>
            <a:pathLst>
              <a:path w="334010" h="229870">
                <a:moveTo>
                  <a:pt x="333756" y="114299"/>
                </a:moveTo>
                <a:lnTo>
                  <a:pt x="219456" y="0"/>
                </a:lnTo>
                <a:lnTo>
                  <a:pt x="219456" y="57149"/>
                </a:lnTo>
                <a:lnTo>
                  <a:pt x="0" y="57150"/>
                </a:lnTo>
                <a:lnTo>
                  <a:pt x="0" y="171450"/>
                </a:lnTo>
                <a:lnTo>
                  <a:pt x="219456" y="171449"/>
                </a:lnTo>
                <a:lnTo>
                  <a:pt x="219456" y="229361"/>
                </a:lnTo>
                <a:lnTo>
                  <a:pt x="333756" y="11429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902087" y="610373"/>
            <a:ext cx="10160" cy="571500"/>
          </a:xfrm>
          <a:custGeom>
            <a:avLst/>
            <a:gdLst/>
            <a:ahLst/>
            <a:cxnLst/>
            <a:rect l="l" t="t" r="r" b="b"/>
            <a:pathLst>
              <a:path w="10160" h="571500">
                <a:moveTo>
                  <a:pt x="9906" y="533400"/>
                </a:moveTo>
                <a:lnTo>
                  <a:pt x="0" y="533400"/>
                </a:lnTo>
                <a:lnTo>
                  <a:pt x="0" y="571500"/>
                </a:lnTo>
                <a:lnTo>
                  <a:pt x="9906" y="571500"/>
                </a:lnTo>
                <a:lnTo>
                  <a:pt x="9906" y="533400"/>
                </a:lnTo>
                <a:close/>
              </a:path>
              <a:path w="10160" h="571500">
                <a:moveTo>
                  <a:pt x="9906" y="466344"/>
                </a:moveTo>
                <a:lnTo>
                  <a:pt x="0" y="466344"/>
                </a:lnTo>
                <a:lnTo>
                  <a:pt x="0" y="504444"/>
                </a:lnTo>
                <a:lnTo>
                  <a:pt x="9906" y="504444"/>
                </a:lnTo>
                <a:lnTo>
                  <a:pt x="9906" y="466344"/>
                </a:lnTo>
                <a:close/>
              </a:path>
              <a:path w="10160" h="571500">
                <a:moveTo>
                  <a:pt x="9906" y="400050"/>
                </a:moveTo>
                <a:lnTo>
                  <a:pt x="0" y="400050"/>
                </a:lnTo>
                <a:lnTo>
                  <a:pt x="0" y="438150"/>
                </a:lnTo>
                <a:lnTo>
                  <a:pt x="9906" y="438150"/>
                </a:lnTo>
                <a:lnTo>
                  <a:pt x="9906" y="400050"/>
                </a:lnTo>
                <a:close/>
              </a:path>
              <a:path w="10160" h="571500">
                <a:moveTo>
                  <a:pt x="9906" y="332994"/>
                </a:moveTo>
                <a:lnTo>
                  <a:pt x="0" y="332994"/>
                </a:lnTo>
                <a:lnTo>
                  <a:pt x="0" y="371094"/>
                </a:lnTo>
                <a:lnTo>
                  <a:pt x="9906" y="371094"/>
                </a:lnTo>
                <a:lnTo>
                  <a:pt x="9906" y="332994"/>
                </a:lnTo>
                <a:close/>
              </a:path>
              <a:path w="10160" h="571500">
                <a:moveTo>
                  <a:pt x="9906" y="266700"/>
                </a:moveTo>
                <a:lnTo>
                  <a:pt x="0" y="266700"/>
                </a:lnTo>
                <a:lnTo>
                  <a:pt x="0" y="304800"/>
                </a:lnTo>
                <a:lnTo>
                  <a:pt x="9906" y="304800"/>
                </a:lnTo>
                <a:lnTo>
                  <a:pt x="9906" y="266700"/>
                </a:lnTo>
                <a:close/>
              </a:path>
              <a:path w="10160" h="571500">
                <a:moveTo>
                  <a:pt x="9906" y="199644"/>
                </a:moveTo>
                <a:lnTo>
                  <a:pt x="0" y="199644"/>
                </a:lnTo>
                <a:lnTo>
                  <a:pt x="0" y="237744"/>
                </a:lnTo>
                <a:lnTo>
                  <a:pt x="9906" y="237744"/>
                </a:lnTo>
                <a:lnTo>
                  <a:pt x="9906" y="199644"/>
                </a:lnTo>
                <a:close/>
              </a:path>
              <a:path w="10160" h="571500">
                <a:moveTo>
                  <a:pt x="9906" y="133350"/>
                </a:moveTo>
                <a:lnTo>
                  <a:pt x="0" y="133350"/>
                </a:lnTo>
                <a:lnTo>
                  <a:pt x="0" y="171450"/>
                </a:lnTo>
                <a:lnTo>
                  <a:pt x="9906" y="171450"/>
                </a:lnTo>
                <a:lnTo>
                  <a:pt x="9906" y="133350"/>
                </a:lnTo>
                <a:close/>
              </a:path>
              <a:path w="10160" h="571500">
                <a:moveTo>
                  <a:pt x="9906" y="66294"/>
                </a:moveTo>
                <a:lnTo>
                  <a:pt x="0" y="66294"/>
                </a:lnTo>
                <a:lnTo>
                  <a:pt x="0" y="104394"/>
                </a:lnTo>
                <a:lnTo>
                  <a:pt x="9906" y="104394"/>
                </a:lnTo>
                <a:lnTo>
                  <a:pt x="9906" y="66294"/>
                </a:lnTo>
                <a:close/>
              </a:path>
              <a:path w="10160" h="571500">
                <a:moveTo>
                  <a:pt x="9906" y="0"/>
                </a:moveTo>
                <a:lnTo>
                  <a:pt x="0" y="0"/>
                </a:lnTo>
                <a:lnTo>
                  <a:pt x="0" y="38100"/>
                </a:lnTo>
                <a:lnTo>
                  <a:pt x="9906" y="38100"/>
                </a:lnTo>
                <a:lnTo>
                  <a:pt x="99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955177" y="4103382"/>
            <a:ext cx="9525" cy="571500"/>
          </a:xfrm>
          <a:custGeom>
            <a:avLst/>
            <a:gdLst/>
            <a:ahLst/>
            <a:cxnLst/>
            <a:rect l="l" t="t" r="r" b="b"/>
            <a:pathLst>
              <a:path w="9525" h="571500">
                <a:moveTo>
                  <a:pt x="9144" y="533400"/>
                </a:moveTo>
                <a:lnTo>
                  <a:pt x="0" y="533400"/>
                </a:lnTo>
                <a:lnTo>
                  <a:pt x="0" y="571500"/>
                </a:lnTo>
                <a:lnTo>
                  <a:pt x="9144" y="571500"/>
                </a:lnTo>
                <a:lnTo>
                  <a:pt x="9144" y="533400"/>
                </a:lnTo>
                <a:close/>
              </a:path>
              <a:path w="9525" h="571500">
                <a:moveTo>
                  <a:pt x="9144" y="467106"/>
                </a:moveTo>
                <a:lnTo>
                  <a:pt x="0" y="467106"/>
                </a:lnTo>
                <a:lnTo>
                  <a:pt x="0" y="505206"/>
                </a:lnTo>
                <a:lnTo>
                  <a:pt x="9144" y="505206"/>
                </a:lnTo>
                <a:lnTo>
                  <a:pt x="9144" y="467106"/>
                </a:lnTo>
                <a:close/>
              </a:path>
              <a:path w="9525" h="571500">
                <a:moveTo>
                  <a:pt x="9144" y="400050"/>
                </a:moveTo>
                <a:lnTo>
                  <a:pt x="0" y="400050"/>
                </a:lnTo>
                <a:lnTo>
                  <a:pt x="0" y="438150"/>
                </a:lnTo>
                <a:lnTo>
                  <a:pt x="9144" y="438150"/>
                </a:lnTo>
                <a:lnTo>
                  <a:pt x="9144" y="400050"/>
                </a:lnTo>
                <a:close/>
              </a:path>
              <a:path w="9525" h="571500">
                <a:moveTo>
                  <a:pt x="9144" y="333756"/>
                </a:moveTo>
                <a:lnTo>
                  <a:pt x="0" y="333756"/>
                </a:lnTo>
                <a:lnTo>
                  <a:pt x="0" y="371856"/>
                </a:lnTo>
                <a:lnTo>
                  <a:pt x="9144" y="371856"/>
                </a:lnTo>
                <a:lnTo>
                  <a:pt x="9144" y="333756"/>
                </a:lnTo>
                <a:close/>
              </a:path>
              <a:path w="9525" h="571500">
                <a:moveTo>
                  <a:pt x="9144" y="266700"/>
                </a:moveTo>
                <a:lnTo>
                  <a:pt x="0" y="266700"/>
                </a:lnTo>
                <a:lnTo>
                  <a:pt x="0" y="304800"/>
                </a:lnTo>
                <a:lnTo>
                  <a:pt x="9144" y="304800"/>
                </a:lnTo>
                <a:lnTo>
                  <a:pt x="9144" y="266700"/>
                </a:lnTo>
                <a:close/>
              </a:path>
              <a:path w="9525" h="571500">
                <a:moveTo>
                  <a:pt x="9144" y="200406"/>
                </a:moveTo>
                <a:lnTo>
                  <a:pt x="0" y="200406"/>
                </a:lnTo>
                <a:lnTo>
                  <a:pt x="0" y="238506"/>
                </a:lnTo>
                <a:lnTo>
                  <a:pt x="9144" y="238506"/>
                </a:lnTo>
                <a:lnTo>
                  <a:pt x="9144" y="200406"/>
                </a:lnTo>
                <a:close/>
              </a:path>
              <a:path w="9525" h="571500">
                <a:moveTo>
                  <a:pt x="9144" y="133350"/>
                </a:moveTo>
                <a:lnTo>
                  <a:pt x="0" y="133350"/>
                </a:lnTo>
                <a:lnTo>
                  <a:pt x="0" y="171450"/>
                </a:lnTo>
                <a:lnTo>
                  <a:pt x="9144" y="171450"/>
                </a:lnTo>
                <a:lnTo>
                  <a:pt x="9144" y="133350"/>
                </a:lnTo>
                <a:close/>
              </a:path>
              <a:path w="9525" h="571500">
                <a:moveTo>
                  <a:pt x="9144" y="67056"/>
                </a:moveTo>
                <a:lnTo>
                  <a:pt x="0" y="67056"/>
                </a:lnTo>
                <a:lnTo>
                  <a:pt x="0" y="105156"/>
                </a:lnTo>
                <a:lnTo>
                  <a:pt x="9144" y="105156"/>
                </a:lnTo>
                <a:lnTo>
                  <a:pt x="9144" y="67056"/>
                </a:lnTo>
                <a:close/>
              </a:path>
              <a:path w="9525" h="571500">
                <a:moveTo>
                  <a:pt x="9144" y="0"/>
                </a:moveTo>
                <a:lnTo>
                  <a:pt x="0" y="0"/>
                </a:lnTo>
                <a:lnTo>
                  <a:pt x="0" y="38100"/>
                </a:lnTo>
                <a:lnTo>
                  <a:pt x="9144" y="38100"/>
                </a:lnTo>
                <a:lnTo>
                  <a:pt x="91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3559" y="1687321"/>
            <a:ext cx="4164965" cy="459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56464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Calibri"/>
                <a:cs typeface="Calibri"/>
              </a:rPr>
              <a:t>figure 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5">
                <a:latin typeface="Calibri"/>
                <a:cs typeface="Calibri"/>
              </a:rPr>
              <a:t>plot(ArrayT,ArrayX1,ArrayT,ArrayX1H),grid </a:t>
            </a:r>
            <a:r>
              <a:rPr dirty="0" sz="1200" spc="-2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xlabel('Time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(Sec)')</a:t>
            </a:r>
            <a:endParaRPr sz="1200">
              <a:latin typeface="Calibri"/>
              <a:cs typeface="Calibri"/>
            </a:endParaRPr>
          </a:p>
          <a:p>
            <a:pPr marL="12700" marR="2609215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ylabel('X1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AND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X1H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(Ft)') </a:t>
            </a:r>
            <a:r>
              <a:rPr dirty="0" sz="1200" spc="-254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axis([0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20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‐.2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1])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alibri"/>
              <a:cs typeface="Calibri"/>
            </a:endParaRPr>
          </a:p>
          <a:p>
            <a:pPr marL="12700" marR="1381125">
              <a:lnSpc>
                <a:spcPct val="100000"/>
              </a:lnSpc>
            </a:pPr>
            <a:r>
              <a:rPr dirty="0" sz="1200" spc="-10">
                <a:latin typeface="Calibri"/>
                <a:cs typeface="Calibri"/>
              </a:rPr>
              <a:t>figure 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5">
                <a:latin typeface="Calibri"/>
                <a:cs typeface="Calibri"/>
              </a:rPr>
              <a:t>plot(ArrayT,ArrayX1D,ArrayT,ArrayX1DH),grid </a:t>
            </a:r>
            <a:r>
              <a:rPr dirty="0" sz="1200" spc="-2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xlabel('Time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(Sec)')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ylabel('X1D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AND</a:t>
            </a:r>
            <a:r>
              <a:rPr dirty="0" sz="1200" spc="-5">
                <a:latin typeface="Calibri"/>
                <a:cs typeface="Calibri"/>
              </a:rPr>
              <a:t> X1DH</a:t>
            </a:r>
            <a:r>
              <a:rPr dirty="0" sz="1200">
                <a:latin typeface="Calibri"/>
                <a:cs typeface="Calibri"/>
              </a:rPr>
              <a:t> (Ft)')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axis([0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20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‐2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5])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alibri"/>
              <a:cs typeface="Calibri"/>
            </a:endParaRPr>
          </a:p>
          <a:p>
            <a:pPr marL="12700" marR="94615">
              <a:lnSpc>
                <a:spcPct val="100000"/>
              </a:lnSpc>
            </a:pPr>
            <a:r>
              <a:rPr dirty="0" sz="1200" spc="-10">
                <a:latin typeface="Calibri"/>
                <a:cs typeface="Calibri"/>
              </a:rPr>
              <a:t>figure 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5">
                <a:latin typeface="Calibri"/>
                <a:cs typeface="Calibri"/>
              </a:rPr>
              <a:t>plot(ArrayT,ArrayERRX1,ArrayT,ArraySP11,ArrayT,ArraySP11P),grid </a:t>
            </a:r>
            <a:r>
              <a:rPr dirty="0" sz="1200" spc="-2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xlabel('Time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(Sec)')</a:t>
            </a:r>
            <a:endParaRPr sz="1200">
              <a:latin typeface="Calibri"/>
              <a:cs typeface="Calibri"/>
            </a:endParaRPr>
          </a:p>
          <a:p>
            <a:pPr marL="12700" marR="1983105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ylabel('Error </a:t>
            </a:r>
            <a:r>
              <a:rPr dirty="0" sz="1200">
                <a:latin typeface="Calibri"/>
                <a:cs typeface="Calibri"/>
              </a:rPr>
              <a:t>in </a:t>
            </a:r>
            <a:r>
              <a:rPr dirty="0" sz="1200" spc="-10">
                <a:latin typeface="Calibri"/>
                <a:cs typeface="Calibri"/>
              </a:rPr>
              <a:t>Estimate </a:t>
            </a:r>
            <a:r>
              <a:rPr dirty="0" sz="1200" spc="-5">
                <a:latin typeface="Calibri"/>
                <a:cs typeface="Calibri"/>
              </a:rPr>
              <a:t>of </a:t>
            </a:r>
            <a:r>
              <a:rPr dirty="0" sz="1200">
                <a:latin typeface="Calibri"/>
                <a:cs typeface="Calibri"/>
              </a:rPr>
              <a:t>X1 (Ft)') </a:t>
            </a:r>
            <a:r>
              <a:rPr dirty="0" sz="1200" spc="-26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axis([0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20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‐.02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.02])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dirty="0" sz="1200" spc="-10">
                <a:latin typeface="Calibri"/>
                <a:cs typeface="Calibri"/>
              </a:rPr>
              <a:t>figure 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5">
                <a:latin typeface="Calibri"/>
                <a:cs typeface="Calibri"/>
              </a:rPr>
              <a:t>plot(ArrayT,ArrayERRX1D,ArrayT,ArraySP22,ArrayT,ArraySP22P),grid </a:t>
            </a:r>
            <a:r>
              <a:rPr dirty="0" sz="1200" spc="-2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xlabel('Time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(Sec)')</a:t>
            </a:r>
            <a:endParaRPr sz="1200">
              <a:latin typeface="Calibri"/>
              <a:cs typeface="Calibri"/>
            </a:endParaRPr>
          </a:p>
          <a:p>
            <a:pPr marL="12700" marR="1619250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ylabel('Error </a:t>
            </a:r>
            <a:r>
              <a:rPr dirty="0" sz="1200">
                <a:latin typeface="Calibri"/>
                <a:cs typeface="Calibri"/>
              </a:rPr>
              <a:t>in </a:t>
            </a:r>
            <a:r>
              <a:rPr dirty="0" sz="1200" spc="-10">
                <a:latin typeface="Calibri"/>
                <a:cs typeface="Calibri"/>
              </a:rPr>
              <a:t>Estimate </a:t>
            </a:r>
            <a:r>
              <a:rPr dirty="0" sz="1200" spc="-5">
                <a:latin typeface="Calibri"/>
                <a:cs typeface="Calibri"/>
              </a:rPr>
              <a:t>of X1D </a:t>
            </a:r>
            <a:r>
              <a:rPr dirty="0" sz="1200">
                <a:latin typeface="Calibri"/>
                <a:cs typeface="Calibri"/>
              </a:rPr>
              <a:t>(Ft/Sec)') </a:t>
            </a:r>
            <a:r>
              <a:rPr dirty="0" sz="1200" spc="-26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axis([0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20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‐.05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.05])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Calibri"/>
                <a:cs typeface="Calibri"/>
              </a:rPr>
              <a:t>clc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26577" y="883931"/>
            <a:ext cx="9525" cy="571500"/>
          </a:xfrm>
          <a:custGeom>
            <a:avLst/>
            <a:gdLst/>
            <a:ahLst/>
            <a:cxnLst/>
            <a:rect l="l" t="t" r="r" b="b"/>
            <a:pathLst>
              <a:path w="9525" h="571500">
                <a:moveTo>
                  <a:pt x="9144" y="533400"/>
                </a:moveTo>
                <a:lnTo>
                  <a:pt x="0" y="533400"/>
                </a:lnTo>
                <a:lnTo>
                  <a:pt x="0" y="571500"/>
                </a:lnTo>
                <a:lnTo>
                  <a:pt x="9144" y="571500"/>
                </a:lnTo>
                <a:lnTo>
                  <a:pt x="9144" y="533400"/>
                </a:lnTo>
                <a:close/>
              </a:path>
              <a:path w="9525" h="571500">
                <a:moveTo>
                  <a:pt x="9144" y="467106"/>
                </a:moveTo>
                <a:lnTo>
                  <a:pt x="0" y="467106"/>
                </a:lnTo>
                <a:lnTo>
                  <a:pt x="0" y="505206"/>
                </a:lnTo>
                <a:lnTo>
                  <a:pt x="9144" y="505206"/>
                </a:lnTo>
                <a:lnTo>
                  <a:pt x="9144" y="467106"/>
                </a:lnTo>
                <a:close/>
              </a:path>
              <a:path w="9525" h="571500">
                <a:moveTo>
                  <a:pt x="9144" y="400050"/>
                </a:moveTo>
                <a:lnTo>
                  <a:pt x="0" y="400050"/>
                </a:lnTo>
                <a:lnTo>
                  <a:pt x="0" y="438150"/>
                </a:lnTo>
                <a:lnTo>
                  <a:pt x="9144" y="438150"/>
                </a:lnTo>
                <a:lnTo>
                  <a:pt x="9144" y="400050"/>
                </a:lnTo>
                <a:close/>
              </a:path>
              <a:path w="9525" h="571500">
                <a:moveTo>
                  <a:pt x="9144" y="333756"/>
                </a:moveTo>
                <a:lnTo>
                  <a:pt x="0" y="333756"/>
                </a:lnTo>
                <a:lnTo>
                  <a:pt x="0" y="371856"/>
                </a:lnTo>
                <a:lnTo>
                  <a:pt x="9144" y="371856"/>
                </a:lnTo>
                <a:lnTo>
                  <a:pt x="9144" y="333756"/>
                </a:lnTo>
                <a:close/>
              </a:path>
              <a:path w="9525" h="571500">
                <a:moveTo>
                  <a:pt x="9144" y="266700"/>
                </a:moveTo>
                <a:lnTo>
                  <a:pt x="0" y="266700"/>
                </a:lnTo>
                <a:lnTo>
                  <a:pt x="0" y="304800"/>
                </a:lnTo>
                <a:lnTo>
                  <a:pt x="9144" y="304800"/>
                </a:lnTo>
                <a:lnTo>
                  <a:pt x="9144" y="266700"/>
                </a:lnTo>
                <a:close/>
              </a:path>
              <a:path w="9525" h="571500">
                <a:moveTo>
                  <a:pt x="9144" y="200406"/>
                </a:moveTo>
                <a:lnTo>
                  <a:pt x="0" y="200406"/>
                </a:lnTo>
                <a:lnTo>
                  <a:pt x="0" y="238506"/>
                </a:lnTo>
                <a:lnTo>
                  <a:pt x="9144" y="238506"/>
                </a:lnTo>
                <a:lnTo>
                  <a:pt x="9144" y="200406"/>
                </a:lnTo>
                <a:close/>
              </a:path>
              <a:path w="9525" h="571500">
                <a:moveTo>
                  <a:pt x="9144" y="133350"/>
                </a:moveTo>
                <a:lnTo>
                  <a:pt x="0" y="133350"/>
                </a:lnTo>
                <a:lnTo>
                  <a:pt x="0" y="171450"/>
                </a:lnTo>
                <a:lnTo>
                  <a:pt x="9144" y="171450"/>
                </a:lnTo>
                <a:lnTo>
                  <a:pt x="9144" y="133350"/>
                </a:lnTo>
                <a:close/>
              </a:path>
              <a:path w="9525" h="571500">
                <a:moveTo>
                  <a:pt x="9144" y="67056"/>
                </a:moveTo>
                <a:lnTo>
                  <a:pt x="0" y="67056"/>
                </a:lnTo>
                <a:lnTo>
                  <a:pt x="0" y="105156"/>
                </a:lnTo>
                <a:lnTo>
                  <a:pt x="9144" y="105156"/>
                </a:lnTo>
                <a:lnTo>
                  <a:pt x="9144" y="67056"/>
                </a:lnTo>
                <a:close/>
              </a:path>
              <a:path w="9525" h="571500">
                <a:moveTo>
                  <a:pt x="9144" y="0"/>
                </a:moveTo>
                <a:lnTo>
                  <a:pt x="0" y="0"/>
                </a:lnTo>
                <a:lnTo>
                  <a:pt x="0" y="38100"/>
                </a:lnTo>
                <a:lnTo>
                  <a:pt x="9144" y="38100"/>
                </a:lnTo>
                <a:lnTo>
                  <a:pt x="91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058" y="366324"/>
            <a:ext cx="8808085" cy="1064895"/>
          </a:xfrm>
          <a:prstGeom prst="rect">
            <a:avLst/>
          </a:prstGeom>
        </p:spPr>
        <p:txBody>
          <a:bodyPr wrap="square" lIns="0" tIns="1054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dirty="0" sz="1600">
                <a:latin typeface="Calibri"/>
                <a:cs typeface="Calibri"/>
              </a:rPr>
              <a:t>Se </a:t>
            </a:r>
            <a:r>
              <a:rPr dirty="0" sz="1600" spc="-5">
                <a:latin typeface="Calibri"/>
                <a:cs typeface="Calibri"/>
              </a:rPr>
              <a:t>hace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funcionar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el</a:t>
            </a:r>
            <a:r>
              <a:rPr dirty="0" sz="1600" spc="-5">
                <a:latin typeface="Calibri"/>
                <a:cs typeface="Calibri"/>
              </a:rPr>
              <a:t> caso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nominal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sin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ruido de </a:t>
            </a:r>
            <a:r>
              <a:rPr dirty="0" sz="1600" spc="-10">
                <a:latin typeface="Calibri"/>
                <a:cs typeface="Calibri"/>
              </a:rPr>
              <a:t>proceso.</a:t>
            </a:r>
            <a:endParaRPr sz="1600">
              <a:latin typeface="Calibri"/>
              <a:cs typeface="Calibri"/>
            </a:endParaRPr>
          </a:p>
          <a:p>
            <a:pPr marL="37465" marR="5080" indent="-635">
              <a:lnSpc>
                <a:spcPts val="2880"/>
              </a:lnSpc>
              <a:tabLst>
                <a:tab pos="1278890" algn="l"/>
              </a:tabLst>
            </a:pPr>
            <a:r>
              <a:rPr dirty="0" sz="1600">
                <a:latin typeface="Calibri"/>
                <a:cs typeface="Calibri"/>
              </a:rPr>
              <a:t>Se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puede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ver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como</a:t>
            </a:r>
            <a:r>
              <a:rPr dirty="0" sz="1600">
                <a:latin typeface="Calibri"/>
                <a:cs typeface="Calibri"/>
              </a:rPr>
              <a:t> el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filtro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parace </a:t>
            </a:r>
            <a:r>
              <a:rPr dirty="0" sz="1600" spc="-5">
                <a:latin typeface="Calibri"/>
                <a:cs typeface="Calibri"/>
              </a:rPr>
              <a:t>funcionar </a:t>
            </a:r>
            <a:r>
              <a:rPr dirty="0" sz="1600" spc="-10">
                <a:latin typeface="Calibri"/>
                <a:cs typeface="Calibri"/>
              </a:rPr>
              <a:t>correctamente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puesto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que las estimaciones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del </a:t>
            </a:r>
            <a:r>
              <a:rPr dirty="0" sz="1600" spc="-10">
                <a:latin typeface="Calibri"/>
                <a:cs typeface="Calibri"/>
              </a:rPr>
              <a:t>parámetro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 </a:t>
            </a:r>
            <a:r>
              <a:rPr dirty="0" sz="1600" spc="-34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suspensión	</a:t>
            </a:r>
            <a:r>
              <a:rPr dirty="0" sz="1600">
                <a:latin typeface="Calibri"/>
                <a:cs typeface="Calibri"/>
              </a:rPr>
              <a:t>y</a:t>
            </a:r>
            <a:r>
              <a:rPr dirty="0" sz="1600" spc="-5">
                <a:latin typeface="Calibri"/>
                <a:cs typeface="Calibri"/>
              </a:rPr>
              <a:t> su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derivada están</a:t>
            </a:r>
            <a:r>
              <a:rPr dirty="0" sz="1600" spc="-5">
                <a:latin typeface="Calibri"/>
                <a:cs typeface="Calibri"/>
              </a:rPr>
              <a:t> muy</a:t>
            </a:r>
            <a:r>
              <a:rPr dirty="0" sz="1600" spc="-10">
                <a:latin typeface="Calibri"/>
                <a:cs typeface="Calibri"/>
              </a:rPr>
              <a:t> cerca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sus </a:t>
            </a:r>
            <a:r>
              <a:rPr dirty="0" sz="1600" spc="-10">
                <a:latin typeface="Calibri"/>
                <a:cs typeface="Calibri"/>
              </a:rPr>
              <a:t>valores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reales.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9165" y="1209294"/>
            <a:ext cx="320802" cy="25831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74099" y="1749551"/>
            <a:ext cx="5591555" cy="335051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84153" y="5320538"/>
            <a:ext cx="768159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Calibri"/>
                <a:cs typeface="Calibri"/>
              </a:rPr>
              <a:t>El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filtro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Kalman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proporciona </a:t>
            </a:r>
            <a:r>
              <a:rPr dirty="0" sz="1600" spc="-5">
                <a:latin typeface="Calibri"/>
                <a:cs typeface="Calibri"/>
              </a:rPr>
              <a:t>una estimación</a:t>
            </a:r>
            <a:r>
              <a:rPr dirty="0" sz="1600" spc="-15">
                <a:latin typeface="Calibri"/>
                <a:cs typeface="Calibri"/>
              </a:rPr>
              <a:t> excelente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del primer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estado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 suspensión.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6999" y="623047"/>
            <a:ext cx="5250274" cy="314717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67311" y="3978655"/>
            <a:ext cx="8980805" cy="26708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0645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Calibri"/>
                <a:cs typeface="Calibri"/>
              </a:rPr>
              <a:t>El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filtro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Kalman</a:t>
            </a:r>
            <a:r>
              <a:rPr dirty="0" sz="1600" spc="-10">
                <a:latin typeface="Calibri"/>
                <a:cs typeface="Calibri"/>
              </a:rPr>
              <a:t> proporciona </a:t>
            </a:r>
            <a:r>
              <a:rPr dirty="0" sz="1600" spc="-5">
                <a:latin typeface="Calibri"/>
                <a:cs typeface="Calibri"/>
              </a:rPr>
              <a:t>estimaciones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excelentes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 </a:t>
            </a:r>
            <a:r>
              <a:rPr dirty="0" sz="1600" spc="-10">
                <a:latin typeface="Calibri"/>
                <a:cs typeface="Calibri"/>
              </a:rPr>
              <a:t>derivada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del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primer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estado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suspensión.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00">
              <a:latin typeface="Calibri"/>
              <a:cs typeface="Calibri"/>
            </a:endParaRPr>
          </a:p>
          <a:p>
            <a:pPr marL="35560" marR="617855" indent="-635">
              <a:lnSpc>
                <a:spcPct val="150000"/>
              </a:lnSpc>
            </a:pPr>
            <a:r>
              <a:rPr dirty="0" sz="1600" spc="-20">
                <a:latin typeface="Calibri"/>
                <a:cs typeface="Calibri"/>
              </a:rPr>
              <a:t>Para</a:t>
            </a:r>
            <a:r>
              <a:rPr dirty="0" sz="1600" spc="-5">
                <a:latin typeface="Calibri"/>
                <a:cs typeface="Calibri"/>
              </a:rPr>
              <a:t> ver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si</a:t>
            </a:r>
            <a:r>
              <a:rPr dirty="0" sz="1600">
                <a:latin typeface="Calibri"/>
                <a:cs typeface="Calibri"/>
              </a:rPr>
              <a:t> el </a:t>
            </a:r>
            <a:r>
              <a:rPr dirty="0" sz="1600" spc="-10">
                <a:latin typeface="Calibri"/>
                <a:cs typeface="Calibri"/>
              </a:rPr>
              <a:t>filtro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 Kalman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está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funcionando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como </a:t>
            </a:r>
            <a:r>
              <a:rPr dirty="0" sz="1600">
                <a:latin typeface="Calibri"/>
                <a:cs typeface="Calibri"/>
              </a:rPr>
              <a:t>es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esperar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debemos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examinar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los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errores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 </a:t>
            </a:r>
            <a:r>
              <a:rPr dirty="0" sz="1600" spc="-34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estimación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 ambos</a:t>
            </a:r>
            <a:r>
              <a:rPr dirty="0" sz="1600" spc="-10">
                <a:latin typeface="Calibri"/>
                <a:cs typeface="Calibri"/>
              </a:rPr>
              <a:t> estados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del </a:t>
            </a:r>
            <a:r>
              <a:rPr dirty="0" sz="1600" spc="-10">
                <a:latin typeface="Calibri"/>
                <a:cs typeface="Calibri"/>
              </a:rPr>
              <a:t>filtro.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00">
              <a:latin typeface="Calibri"/>
              <a:cs typeface="Calibri"/>
            </a:endParaRPr>
          </a:p>
          <a:p>
            <a:pPr marL="31750">
              <a:lnSpc>
                <a:spcPct val="100000"/>
              </a:lnSpc>
            </a:pPr>
            <a:r>
              <a:rPr dirty="0" sz="1600" spc="-10">
                <a:latin typeface="Calibri"/>
                <a:cs typeface="Calibri"/>
              </a:rPr>
              <a:t>Esperamos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que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los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errores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estimación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tiendan </a:t>
            </a:r>
            <a:r>
              <a:rPr dirty="0" sz="1600">
                <a:latin typeface="Calibri"/>
                <a:cs typeface="Calibri"/>
              </a:rPr>
              <a:t>a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cero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ya</a:t>
            </a:r>
            <a:r>
              <a:rPr dirty="0" sz="1600" spc="-5">
                <a:latin typeface="Calibri"/>
                <a:cs typeface="Calibri"/>
              </a:rPr>
              <a:t> que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no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hay</a:t>
            </a:r>
            <a:r>
              <a:rPr dirty="0" sz="1600" spc="-5">
                <a:latin typeface="Calibri"/>
                <a:cs typeface="Calibri"/>
              </a:rPr>
              <a:t> ruido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proceso.</a:t>
            </a:r>
            <a:endParaRPr sz="1600">
              <a:latin typeface="Calibri"/>
              <a:cs typeface="Calibri"/>
            </a:endParaRPr>
          </a:p>
          <a:p>
            <a:pPr marL="12700" marR="5080" indent="-635">
              <a:lnSpc>
                <a:spcPct val="150000"/>
              </a:lnSpc>
              <a:spcBef>
                <a:spcPts val="1100"/>
              </a:spcBef>
            </a:pPr>
            <a:r>
              <a:rPr dirty="0" sz="1600" spc="-5">
                <a:latin typeface="Calibri"/>
                <a:cs typeface="Calibri"/>
              </a:rPr>
              <a:t>Sin </a:t>
            </a:r>
            <a:r>
              <a:rPr dirty="0" sz="1600" spc="-10">
                <a:latin typeface="Calibri"/>
                <a:cs typeface="Calibri"/>
              </a:rPr>
              <a:t>embargo,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las </a:t>
            </a:r>
            <a:r>
              <a:rPr dirty="0" sz="1600" spc="-10">
                <a:latin typeface="Calibri"/>
                <a:cs typeface="Calibri"/>
              </a:rPr>
              <a:t>figuras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siguientes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muestran</a:t>
            </a:r>
            <a:r>
              <a:rPr dirty="0" sz="1600" spc="-5">
                <a:latin typeface="Calibri"/>
                <a:cs typeface="Calibri"/>
              </a:rPr>
              <a:t> como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</a:t>
            </a:r>
            <a:r>
              <a:rPr dirty="0" sz="1600" spc="-5">
                <a:latin typeface="Calibri"/>
                <a:cs typeface="Calibri"/>
              </a:rPr>
              <a:t> medida que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hacen más mediciones,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los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resultados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 </a:t>
            </a:r>
            <a:r>
              <a:rPr dirty="0" sz="1600" spc="-34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los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errores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 estimación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en</a:t>
            </a:r>
            <a:r>
              <a:rPr dirty="0" sz="1600" spc="-5">
                <a:latin typeface="Calibri"/>
                <a:cs typeface="Calibri"/>
              </a:rPr>
              <a:t> simulación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 </a:t>
            </a:r>
            <a:r>
              <a:rPr dirty="0" sz="1600">
                <a:latin typeface="Calibri"/>
                <a:cs typeface="Calibri"/>
              </a:rPr>
              <a:t>ejecución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simple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oscilan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en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lugar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 </a:t>
            </a:r>
            <a:r>
              <a:rPr dirty="0" sz="1600" spc="-10">
                <a:latin typeface="Calibri"/>
                <a:cs typeface="Calibri"/>
              </a:rPr>
              <a:t>tender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</a:t>
            </a:r>
            <a:r>
              <a:rPr dirty="0" sz="1600" spc="-5">
                <a:latin typeface="Calibri"/>
                <a:cs typeface="Calibri"/>
              </a:rPr>
              <a:t> cero.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4440" y="365553"/>
            <a:ext cx="893000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4400"/>
              </a:lnSpc>
              <a:spcBef>
                <a:spcPts val="100"/>
              </a:spcBef>
            </a:pPr>
            <a:r>
              <a:rPr dirty="0" sz="1600" spc="-5">
                <a:latin typeface="Calibri"/>
                <a:cs typeface="Calibri"/>
              </a:rPr>
              <a:t>Esos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resultados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no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adaptan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las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predicciones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teóricas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matriz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covarianza, </a:t>
            </a:r>
            <a:r>
              <a:rPr dirty="0" sz="1600" spc="-5">
                <a:latin typeface="Calibri"/>
                <a:cs typeface="Calibri"/>
              </a:rPr>
              <a:t>indicando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que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algo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está </a:t>
            </a:r>
            <a:r>
              <a:rPr dirty="0" sz="1600" spc="-35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mal.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70454" y="1358337"/>
            <a:ext cx="5287731" cy="322625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77017" y="4615989"/>
            <a:ext cx="854265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-635">
              <a:lnSpc>
                <a:spcPct val="134400"/>
              </a:lnSpc>
              <a:spcBef>
                <a:spcPts val="100"/>
              </a:spcBef>
            </a:pPr>
            <a:r>
              <a:rPr dirty="0" sz="1600" spc="-5">
                <a:latin typeface="Calibri"/>
                <a:cs typeface="Calibri"/>
              </a:rPr>
              <a:t>El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error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en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 estimación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del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primer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estado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no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está</a:t>
            </a:r>
            <a:r>
              <a:rPr dirty="0" sz="1600">
                <a:latin typeface="Calibri"/>
                <a:cs typeface="Calibri"/>
              </a:rPr>
              <a:t> en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concordancia </a:t>
            </a:r>
            <a:r>
              <a:rPr dirty="0" sz="1600" spc="-5">
                <a:latin typeface="Calibri"/>
                <a:cs typeface="Calibri"/>
              </a:rPr>
              <a:t>con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las predicciones de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 </a:t>
            </a:r>
            <a:r>
              <a:rPr dirty="0" sz="1600" spc="-10">
                <a:latin typeface="Calibri"/>
                <a:cs typeface="Calibri"/>
              </a:rPr>
              <a:t>matriz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 </a:t>
            </a:r>
            <a:r>
              <a:rPr dirty="0" sz="1600" spc="-34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covarianza.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53347" y="1063751"/>
            <a:ext cx="5570220" cy="335051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00817" y="4435395"/>
            <a:ext cx="868807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-635">
              <a:lnSpc>
                <a:spcPct val="134400"/>
              </a:lnSpc>
              <a:spcBef>
                <a:spcPts val="100"/>
              </a:spcBef>
            </a:pPr>
            <a:r>
              <a:rPr dirty="0" sz="1600" spc="-5">
                <a:latin typeface="Calibri"/>
                <a:cs typeface="Calibri"/>
              </a:rPr>
              <a:t>El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error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en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 estimación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del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segundo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estado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no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está</a:t>
            </a:r>
            <a:r>
              <a:rPr dirty="0" sz="1600">
                <a:latin typeface="Calibri"/>
                <a:cs typeface="Calibri"/>
              </a:rPr>
              <a:t> en </a:t>
            </a:r>
            <a:r>
              <a:rPr dirty="0" sz="1600" spc="-10">
                <a:latin typeface="Calibri"/>
                <a:cs typeface="Calibri"/>
              </a:rPr>
              <a:t>concordancia</a:t>
            </a:r>
            <a:r>
              <a:rPr dirty="0" sz="1600" spc="-5">
                <a:latin typeface="Calibri"/>
                <a:cs typeface="Calibri"/>
              </a:rPr>
              <a:t> con las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predicciones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 </a:t>
            </a:r>
            <a:r>
              <a:rPr dirty="0" sz="1600" spc="-10">
                <a:latin typeface="Calibri"/>
                <a:cs typeface="Calibri"/>
              </a:rPr>
              <a:t>matriz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 </a:t>
            </a:r>
            <a:r>
              <a:rPr dirty="0" sz="1600" spc="-34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covarianza.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97780" y="560657"/>
            <a:ext cx="266298" cy="23347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87987" y="544068"/>
            <a:ext cx="266404" cy="23331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28249" y="497077"/>
            <a:ext cx="8888095" cy="173926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00855" algn="l"/>
                <a:tab pos="4761865" algn="l"/>
              </a:tabLst>
            </a:pPr>
            <a:r>
              <a:rPr dirty="0" sz="1600" spc="-20">
                <a:latin typeface="Calibri"/>
                <a:cs typeface="Calibri"/>
              </a:rPr>
              <a:t>Para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ver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si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ha cometido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un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error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obteniendo	</a:t>
            </a:r>
            <a:r>
              <a:rPr dirty="0" sz="1600">
                <a:latin typeface="Calibri"/>
                <a:cs typeface="Calibri"/>
              </a:rPr>
              <a:t>y	,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hace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otro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experimento</a:t>
            </a:r>
            <a:endParaRPr sz="1600">
              <a:latin typeface="Calibri"/>
              <a:cs typeface="Calibri"/>
            </a:endParaRPr>
          </a:p>
          <a:p>
            <a:pPr marL="50800" marR="5080" indent="-635">
              <a:lnSpc>
                <a:spcPct val="134400"/>
              </a:lnSpc>
              <a:spcBef>
                <a:spcPts val="745"/>
              </a:spcBef>
            </a:pPr>
            <a:r>
              <a:rPr dirty="0" sz="1600">
                <a:latin typeface="Calibri"/>
                <a:cs typeface="Calibri"/>
              </a:rPr>
              <a:t>Se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comprueba como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el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filtro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propaga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los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estados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inicializando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perfectamente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los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estados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y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poniendo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 </a:t>
            </a:r>
            <a:r>
              <a:rPr dirty="0" sz="1600" spc="-10">
                <a:latin typeface="Calibri"/>
                <a:cs typeface="Calibri"/>
              </a:rPr>
              <a:t>cero </a:t>
            </a:r>
            <a:r>
              <a:rPr dirty="0" sz="1600" spc="-34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las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ganancias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Kalman.</a:t>
            </a:r>
            <a:endParaRPr sz="1600">
              <a:latin typeface="Calibri"/>
              <a:cs typeface="Calibri"/>
            </a:endParaRPr>
          </a:p>
          <a:p>
            <a:pPr marL="45085" marR="20320" indent="-635">
              <a:lnSpc>
                <a:spcPct val="134400"/>
              </a:lnSpc>
              <a:spcBef>
                <a:spcPts val="505"/>
              </a:spcBef>
            </a:pPr>
            <a:r>
              <a:rPr dirty="0" sz="1600" spc="-5">
                <a:latin typeface="Calibri"/>
                <a:cs typeface="Calibri"/>
              </a:rPr>
              <a:t>En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otras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palabras, </a:t>
            </a:r>
            <a:r>
              <a:rPr dirty="0" sz="1600">
                <a:latin typeface="Calibri"/>
                <a:cs typeface="Calibri"/>
              </a:rPr>
              <a:t>el </a:t>
            </a:r>
            <a:r>
              <a:rPr dirty="0" sz="1600" spc="-10">
                <a:latin typeface="Calibri"/>
                <a:cs typeface="Calibri"/>
              </a:rPr>
              <a:t>filtro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funciona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como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en </a:t>
            </a:r>
            <a:r>
              <a:rPr dirty="0" sz="1600" spc="-10">
                <a:latin typeface="Calibri"/>
                <a:cs typeface="Calibri"/>
              </a:rPr>
              <a:t>“punto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25">
                <a:latin typeface="Calibri"/>
                <a:cs typeface="Calibri"/>
              </a:rPr>
              <a:t>muerto”,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para</a:t>
            </a:r>
            <a:r>
              <a:rPr dirty="0" sz="1600" spc="-5">
                <a:latin typeface="Calibri"/>
                <a:cs typeface="Calibri"/>
              </a:rPr>
              <a:t> ello modificamos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las </a:t>
            </a:r>
            <a:r>
              <a:rPr dirty="0" sz="1600" spc="-10">
                <a:latin typeface="Calibri"/>
                <a:cs typeface="Calibri"/>
              </a:rPr>
              <a:t>siguientes </a:t>
            </a:r>
            <a:r>
              <a:rPr dirty="0" sz="1600" spc="-5">
                <a:latin typeface="Calibri"/>
                <a:cs typeface="Calibri"/>
              </a:rPr>
              <a:t>líneas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 </a:t>
            </a:r>
            <a:r>
              <a:rPr dirty="0" sz="1600" spc="-34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código </a:t>
            </a:r>
            <a:r>
              <a:rPr dirty="0" sz="1600">
                <a:latin typeface="Calibri"/>
                <a:cs typeface="Calibri"/>
              </a:rPr>
              <a:t>en el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listado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25">
                <a:latin typeface="Calibri"/>
                <a:cs typeface="Calibri"/>
              </a:rPr>
              <a:t>anterior.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78429" y="2572355"/>
            <a:ext cx="5719425" cy="632666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0817" y="355647"/>
            <a:ext cx="873823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-635">
              <a:lnSpc>
                <a:spcPct val="134400"/>
              </a:lnSpc>
              <a:spcBef>
                <a:spcPts val="100"/>
              </a:spcBef>
            </a:pPr>
            <a:r>
              <a:rPr dirty="0" sz="1600" spc="-5">
                <a:latin typeface="Calibri"/>
                <a:cs typeface="Calibri"/>
              </a:rPr>
              <a:t>En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 </a:t>
            </a:r>
            <a:r>
              <a:rPr dirty="0" sz="1600" spc="-10">
                <a:latin typeface="Calibri"/>
                <a:cs typeface="Calibri"/>
              </a:rPr>
              <a:t>figura siguiente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puede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ver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como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el </a:t>
            </a:r>
            <a:r>
              <a:rPr dirty="0" sz="1600" spc="-5">
                <a:latin typeface="Calibri"/>
                <a:cs typeface="Calibri"/>
              </a:rPr>
              <a:t>error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estimación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del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primer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estado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todavía</a:t>
            </a:r>
            <a:r>
              <a:rPr dirty="0" sz="1600" spc="-5">
                <a:latin typeface="Calibri"/>
                <a:cs typeface="Calibri"/>
              </a:rPr>
              <a:t> oscila aunque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el </a:t>
            </a:r>
            <a:r>
              <a:rPr dirty="0" sz="1600" spc="-35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filtro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esté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perfectamente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inicializado.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67744" y="6246661"/>
            <a:ext cx="266598" cy="23319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5697" y="6213347"/>
            <a:ext cx="266746" cy="23364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44252" y="4705137"/>
            <a:ext cx="8571230" cy="17367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-635">
              <a:lnSpc>
                <a:spcPct val="150000"/>
              </a:lnSpc>
              <a:spcBef>
                <a:spcPts val="100"/>
              </a:spcBef>
            </a:pPr>
            <a:r>
              <a:rPr dirty="0" sz="1600" spc="-5">
                <a:latin typeface="Calibri"/>
                <a:cs typeface="Calibri"/>
              </a:rPr>
              <a:t>El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filtro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Kalman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no </a:t>
            </a:r>
            <a:r>
              <a:rPr dirty="0" sz="1600" spc="-10">
                <a:latin typeface="Calibri"/>
                <a:cs typeface="Calibri"/>
              </a:rPr>
              <a:t>alcanza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el</a:t>
            </a:r>
            <a:r>
              <a:rPr dirty="0" sz="1600" spc="-5">
                <a:latin typeface="Calibri"/>
                <a:cs typeface="Calibri"/>
              </a:rPr>
              <a:t> régimen </a:t>
            </a:r>
            <a:r>
              <a:rPr dirty="0" sz="1600" spc="-10">
                <a:latin typeface="Calibri"/>
                <a:cs typeface="Calibri"/>
              </a:rPr>
              <a:t>permanente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 </a:t>
            </a:r>
            <a:r>
              <a:rPr dirty="0" sz="1600" spc="-10">
                <a:latin typeface="Calibri"/>
                <a:cs typeface="Calibri"/>
              </a:rPr>
              <a:t>forma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correcta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</a:t>
            </a:r>
            <a:r>
              <a:rPr dirty="0" sz="1600" spc="-5">
                <a:latin typeface="Calibri"/>
                <a:cs typeface="Calibri"/>
              </a:rPr>
              <a:t> pesar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estar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perfectamente </a:t>
            </a:r>
            <a:r>
              <a:rPr dirty="0" sz="1600" spc="-35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Inicializado.</a:t>
            </a:r>
            <a:endParaRPr sz="1600">
              <a:latin typeface="Calibri"/>
              <a:cs typeface="Calibri"/>
            </a:endParaRPr>
          </a:p>
          <a:p>
            <a:pPr marL="25400" marR="17780" indent="-5080">
              <a:lnSpc>
                <a:spcPct val="168800"/>
              </a:lnSpc>
              <a:spcBef>
                <a:spcPts val="1225"/>
              </a:spcBef>
              <a:tabLst>
                <a:tab pos="4419600" algn="l"/>
                <a:tab pos="5452745" algn="l"/>
              </a:tabLst>
            </a:pPr>
            <a:r>
              <a:rPr dirty="0" sz="1600">
                <a:latin typeface="Calibri"/>
                <a:cs typeface="Calibri"/>
              </a:rPr>
              <a:t>Bajo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esas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circunstancias </a:t>
            </a:r>
            <a:r>
              <a:rPr dirty="0" sz="1600">
                <a:latin typeface="Calibri"/>
                <a:cs typeface="Calibri"/>
              </a:rPr>
              <a:t>el</a:t>
            </a:r>
            <a:r>
              <a:rPr dirty="0" sz="1600" spc="-5">
                <a:latin typeface="Calibri"/>
                <a:cs typeface="Calibri"/>
              </a:rPr>
              <a:t> error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en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estimación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del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primer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estado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debería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haber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estado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cerca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 cero. </a:t>
            </a:r>
            <a:r>
              <a:rPr dirty="0" sz="1600" spc="-34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Esos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resultados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indican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que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hay</a:t>
            </a:r>
            <a:r>
              <a:rPr dirty="0" sz="1600" spc="-5">
                <a:latin typeface="Calibri"/>
                <a:cs typeface="Calibri"/>
              </a:rPr>
              <a:t> un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30">
                <a:latin typeface="Calibri"/>
                <a:cs typeface="Calibri"/>
              </a:rPr>
              <a:t>error,</a:t>
            </a:r>
            <a:r>
              <a:rPr dirty="0" sz="1600" spc="2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bien</a:t>
            </a:r>
            <a:r>
              <a:rPr dirty="0" sz="1600">
                <a:latin typeface="Calibri"/>
                <a:cs typeface="Calibri"/>
              </a:rPr>
              <a:t> en	, </a:t>
            </a:r>
            <a:r>
              <a:rPr dirty="0" sz="1600" spc="-5">
                <a:latin typeface="Calibri"/>
                <a:cs typeface="Calibri"/>
              </a:rPr>
              <a:t>bien</a:t>
            </a:r>
            <a:r>
              <a:rPr dirty="0" sz="1600">
                <a:latin typeface="Calibri"/>
                <a:cs typeface="Calibri"/>
              </a:rPr>
              <a:t> en	, 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en</a:t>
            </a:r>
            <a:r>
              <a:rPr dirty="0" sz="1600" spc="-5">
                <a:latin typeface="Calibri"/>
                <a:cs typeface="Calibri"/>
              </a:rPr>
              <a:t> ambos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</a:t>
            </a:r>
            <a:r>
              <a:rPr dirty="0" sz="1600" spc="-5">
                <a:latin typeface="Calibri"/>
                <a:cs typeface="Calibri"/>
              </a:rPr>
              <a:t> la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vez.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66515" y="1266938"/>
            <a:ext cx="5420958" cy="332603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85271" y="1101344"/>
            <a:ext cx="8432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Calibri"/>
                <a:cs typeface="Calibri"/>
              </a:rPr>
              <a:t>f</a:t>
            </a:r>
            <a:r>
              <a:rPr dirty="0" sz="1200" spc="-5">
                <a:latin typeface="Calibri"/>
                <a:cs typeface="Calibri"/>
              </a:rPr>
              <a:t>o</a:t>
            </a:r>
            <a:r>
              <a:rPr dirty="0" sz="1200">
                <a:latin typeface="Calibri"/>
                <a:cs typeface="Calibri"/>
              </a:rPr>
              <a:t>r </a:t>
            </a:r>
            <a:r>
              <a:rPr dirty="0" sz="1200" spc="-5">
                <a:latin typeface="Calibri"/>
                <a:cs typeface="Calibri"/>
              </a:rPr>
              <a:t>T=0:TS:20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99671" y="1284223"/>
            <a:ext cx="1628775" cy="3134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8735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</a:rPr>
              <a:t>PHIP=PHI*P; 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PHIPPHIT=PHIP*PHIT; 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M=PHIPPHIT+Q; 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HM=HMAT*M; 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HMHT=HM*HT; 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5">
                <a:latin typeface="Calibri"/>
                <a:cs typeface="Calibri"/>
              </a:rPr>
              <a:t>HMHTR=HMHT+RMAT; 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HMHTRINV=i</a:t>
            </a:r>
            <a:r>
              <a:rPr dirty="0" sz="1200" spc="-20">
                <a:latin typeface="Calibri"/>
                <a:cs typeface="Calibri"/>
              </a:rPr>
              <a:t>n</a:t>
            </a:r>
            <a:r>
              <a:rPr dirty="0" sz="1200" spc="-5">
                <a:latin typeface="Calibri"/>
                <a:cs typeface="Calibri"/>
              </a:rPr>
              <a:t>v</a:t>
            </a:r>
            <a:r>
              <a:rPr dirty="0" sz="1200">
                <a:latin typeface="Calibri"/>
                <a:cs typeface="Calibri"/>
              </a:rPr>
              <a:t>(HMHTR);  </a:t>
            </a:r>
            <a:r>
              <a:rPr dirty="0" sz="1200" spc="-10">
                <a:latin typeface="Calibri"/>
                <a:cs typeface="Calibri"/>
              </a:rPr>
              <a:t>MHT=M*HT; </a:t>
            </a:r>
            <a:r>
              <a:rPr dirty="0" sz="1200" spc="-5">
                <a:latin typeface="Calibri"/>
                <a:cs typeface="Calibri"/>
              </a:rPr>
              <a:t> K=MHT*HMHTRINV; 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KH=K*HMAT; 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IKH=IDNP‐KH;</a:t>
            </a:r>
            <a:endParaRPr sz="12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P=IKH*M; 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XNOISE=SIGNOISE*randn;</a:t>
            </a:r>
            <a:endParaRPr sz="1200">
              <a:latin typeface="Calibri"/>
              <a:cs typeface="Calibri"/>
            </a:endParaRPr>
          </a:p>
          <a:p>
            <a:pPr marL="12700" marR="726440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X=sin(T); 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XD=cos(T); 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15">
                <a:latin typeface="Calibri"/>
                <a:cs typeface="Calibri"/>
              </a:rPr>
              <a:t>X</a:t>
            </a:r>
            <a:r>
              <a:rPr dirty="0" sz="1200">
                <a:latin typeface="Calibri"/>
                <a:cs typeface="Calibri"/>
              </a:rPr>
              <a:t>S=X+XNOISE;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RES=XS‐XH‐TS*XDH;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99671" y="4393183"/>
            <a:ext cx="1797685" cy="1671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Calibri"/>
                <a:cs typeface="Calibri"/>
              </a:rPr>
              <a:t>XH=XH+XDH*TS+K(1,1)*RES; </a:t>
            </a:r>
            <a:r>
              <a:rPr dirty="0" sz="1200" spc="-26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XDH=XDH+K(2,1)*RES;</a:t>
            </a:r>
            <a:endParaRPr sz="1200">
              <a:latin typeface="Calibri"/>
              <a:cs typeface="Calibri"/>
            </a:endParaRPr>
          </a:p>
          <a:p>
            <a:pPr marL="12700" marR="346710">
              <a:lnSpc>
                <a:spcPct val="100000"/>
              </a:lnSpc>
            </a:pPr>
            <a:r>
              <a:rPr dirty="0" sz="1200" spc="-10">
                <a:latin typeface="Calibri"/>
                <a:cs typeface="Calibri"/>
              </a:rPr>
              <a:t>count=count+1; 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ArrayT(count)=T; </a:t>
            </a:r>
            <a:r>
              <a:rPr dirty="0" sz="1200" spc="-5">
                <a:latin typeface="Calibri"/>
                <a:cs typeface="Calibri"/>
              </a:rPr>
              <a:t> ArrayX(count)=X; 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ArrayXS(count)=XS; </a:t>
            </a:r>
            <a:r>
              <a:rPr dirty="0" sz="1200" spc="-5">
                <a:latin typeface="Calibri"/>
                <a:cs typeface="Calibri"/>
              </a:rPr>
              <a:t> ArrayXH(count)=XH; 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ArrayXD(count)=XD; 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Ar</a:t>
            </a:r>
            <a:r>
              <a:rPr dirty="0" sz="1200" spc="-25">
                <a:latin typeface="Calibri"/>
                <a:cs typeface="Calibri"/>
              </a:rPr>
              <a:t>ra</a:t>
            </a:r>
            <a:r>
              <a:rPr dirty="0" sz="1200">
                <a:latin typeface="Calibri"/>
                <a:cs typeface="Calibri"/>
              </a:rPr>
              <a:t>yXDH</a:t>
            </a:r>
            <a:r>
              <a:rPr dirty="0" sz="1200" spc="-5">
                <a:latin typeface="Calibri"/>
                <a:cs typeface="Calibri"/>
              </a:rPr>
              <a:t>(</a:t>
            </a:r>
            <a:r>
              <a:rPr dirty="0" sz="1200" spc="-10">
                <a:latin typeface="Calibri"/>
                <a:cs typeface="Calibri"/>
              </a:rPr>
              <a:t>c</a:t>
            </a:r>
            <a:r>
              <a:rPr dirty="0" sz="1200" spc="-5">
                <a:latin typeface="Calibri"/>
                <a:cs typeface="Calibri"/>
              </a:rPr>
              <a:t>o</a:t>
            </a:r>
            <a:r>
              <a:rPr dirty="0" sz="1200">
                <a:latin typeface="Calibri"/>
                <a:cs typeface="Calibri"/>
              </a:rPr>
              <a:t>u</a:t>
            </a:r>
            <a:r>
              <a:rPr dirty="0" sz="1200" spc="-15">
                <a:latin typeface="Calibri"/>
                <a:cs typeface="Calibri"/>
              </a:rPr>
              <a:t>n</a:t>
            </a:r>
            <a:r>
              <a:rPr dirty="0" sz="1200">
                <a:latin typeface="Calibri"/>
                <a:cs typeface="Calibri"/>
              </a:rPr>
              <a:t>t)=XDH;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85271" y="6039103"/>
            <a:ext cx="2622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</a:rPr>
              <a:t>end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06737" y="6341364"/>
            <a:ext cx="0" cy="638810"/>
          </a:xfrm>
          <a:custGeom>
            <a:avLst/>
            <a:gdLst/>
            <a:ahLst/>
            <a:cxnLst/>
            <a:rect l="l" t="t" r="r" b="b"/>
            <a:pathLst>
              <a:path w="0" h="638809">
                <a:moveTo>
                  <a:pt x="0" y="0"/>
                </a:moveTo>
                <a:lnTo>
                  <a:pt x="0" y="638556"/>
                </a:lnTo>
              </a:path>
            </a:pathLst>
          </a:custGeom>
          <a:ln w="9143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218055" y="457973"/>
            <a:ext cx="10160" cy="505459"/>
          </a:xfrm>
          <a:custGeom>
            <a:avLst/>
            <a:gdLst/>
            <a:ahLst/>
            <a:cxnLst/>
            <a:rect l="l" t="t" r="r" b="b"/>
            <a:pathLst>
              <a:path w="10160" h="505459">
                <a:moveTo>
                  <a:pt x="9918" y="467106"/>
                </a:moveTo>
                <a:lnTo>
                  <a:pt x="0" y="467106"/>
                </a:lnTo>
                <a:lnTo>
                  <a:pt x="0" y="505206"/>
                </a:lnTo>
                <a:lnTo>
                  <a:pt x="9918" y="505206"/>
                </a:lnTo>
                <a:lnTo>
                  <a:pt x="9918" y="467106"/>
                </a:lnTo>
                <a:close/>
              </a:path>
              <a:path w="10160" h="505459">
                <a:moveTo>
                  <a:pt x="9918" y="400050"/>
                </a:moveTo>
                <a:lnTo>
                  <a:pt x="0" y="400050"/>
                </a:lnTo>
                <a:lnTo>
                  <a:pt x="0" y="438150"/>
                </a:lnTo>
                <a:lnTo>
                  <a:pt x="9918" y="438150"/>
                </a:lnTo>
                <a:lnTo>
                  <a:pt x="9918" y="400050"/>
                </a:lnTo>
                <a:close/>
              </a:path>
              <a:path w="10160" h="505459">
                <a:moveTo>
                  <a:pt x="9918" y="333756"/>
                </a:moveTo>
                <a:lnTo>
                  <a:pt x="0" y="333756"/>
                </a:lnTo>
                <a:lnTo>
                  <a:pt x="0" y="371856"/>
                </a:lnTo>
                <a:lnTo>
                  <a:pt x="9918" y="371856"/>
                </a:lnTo>
                <a:lnTo>
                  <a:pt x="9918" y="333756"/>
                </a:lnTo>
                <a:close/>
              </a:path>
              <a:path w="10160" h="505459">
                <a:moveTo>
                  <a:pt x="9918" y="266700"/>
                </a:moveTo>
                <a:lnTo>
                  <a:pt x="0" y="266700"/>
                </a:lnTo>
                <a:lnTo>
                  <a:pt x="0" y="304800"/>
                </a:lnTo>
                <a:lnTo>
                  <a:pt x="9918" y="304800"/>
                </a:lnTo>
                <a:lnTo>
                  <a:pt x="9918" y="266700"/>
                </a:lnTo>
                <a:close/>
              </a:path>
              <a:path w="10160" h="505459">
                <a:moveTo>
                  <a:pt x="9918" y="200406"/>
                </a:moveTo>
                <a:lnTo>
                  <a:pt x="0" y="200406"/>
                </a:lnTo>
                <a:lnTo>
                  <a:pt x="0" y="238506"/>
                </a:lnTo>
                <a:lnTo>
                  <a:pt x="9918" y="238506"/>
                </a:lnTo>
                <a:lnTo>
                  <a:pt x="9918" y="200406"/>
                </a:lnTo>
                <a:close/>
              </a:path>
              <a:path w="10160" h="505459">
                <a:moveTo>
                  <a:pt x="9918" y="133350"/>
                </a:moveTo>
                <a:lnTo>
                  <a:pt x="0" y="133350"/>
                </a:lnTo>
                <a:lnTo>
                  <a:pt x="0" y="171450"/>
                </a:lnTo>
                <a:lnTo>
                  <a:pt x="9918" y="171450"/>
                </a:lnTo>
                <a:lnTo>
                  <a:pt x="9918" y="133350"/>
                </a:lnTo>
                <a:close/>
              </a:path>
              <a:path w="10160" h="505459">
                <a:moveTo>
                  <a:pt x="9918" y="67056"/>
                </a:moveTo>
                <a:lnTo>
                  <a:pt x="0" y="67056"/>
                </a:lnTo>
                <a:lnTo>
                  <a:pt x="0" y="105156"/>
                </a:lnTo>
                <a:lnTo>
                  <a:pt x="9918" y="105156"/>
                </a:lnTo>
                <a:lnTo>
                  <a:pt x="9918" y="67056"/>
                </a:lnTo>
                <a:close/>
              </a:path>
              <a:path w="10160" h="505459">
                <a:moveTo>
                  <a:pt x="9918" y="0"/>
                </a:moveTo>
                <a:lnTo>
                  <a:pt x="0" y="0"/>
                </a:lnTo>
                <a:lnTo>
                  <a:pt x="0" y="38100"/>
                </a:lnTo>
                <a:lnTo>
                  <a:pt x="9918" y="38100"/>
                </a:lnTo>
                <a:lnTo>
                  <a:pt x="99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82103" y="1046225"/>
            <a:ext cx="412750" cy="342900"/>
          </a:xfrm>
          <a:custGeom>
            <a:avLst/>
            <a:gdLst/>
            <a:ahLst/>
            <a:cxnLst/>
            <a:rect l="l" t="t" r="r" b="b"/>
            <a:pathLst>
              <a:path w="412750" h="342900">
                <a:moveTo>
                  <a:pt x="412242" y="171450"/>
                </a:moveTo>
                <a:lnTo>
                  <a:pt x="240792" y="0"/>
                </a:lnTo>
                <a:lnTo>
                  <a:pt x="240792" y="85344"/>
                </a:lnTo>
                <a:lnTo>
                  <a:pt x="0" y="85344"/>
                </a:lnTo>
                <a:lnTo>
                  <a:pt x="0" y="256794"/>
                </a:lnTo>
                <a:lnTo>
                  <a:pt x="240792" y="256794"/>
                </a:lnTo>
                <a:lnTo>
                  <a:pt x="240792" y="342900"/>
                </a:lnTo>
                <a:lnTo>
                  <a:pt x="412242" y="17145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03439" y="5998464"/>
            <a:ext cx="413384" cy="342900"/>
          </a:xfrm>
          <a:custGeom>
            <a:avLst/>
            <a:gdLst/>
            <a:ahLst/>
            <a:cxnLst/>
            <a:rect l="l" t="t" r="r" b="b"/>
            <a:pathLst>
              <a:path w="413384" h="342900">
                <a:moveTo>
                  <a:pt x="413004" y="171449"/>
                </a:moveTo>
                <a:lnTo>
                  <a:pt x="240792" y="0"/>
                </a:lnTo>
                <a:lnTo>
                  <a:pt x="240792" y="86105"/>
                </a:lnTo>
                <a:lnTo>
                  <a:pt x="0" y="86105"/>
                </a:lnTo>
                <a:lnTo>
                  <a:pt x="0" y="257555"/>
                </a:lnTo>
                <a:lnTo>
                  <a:pt x="240792" y="257555"/>
                </a:lnTo>
                <a:lnTo>
                  <a:pt x="240792" y="342899"/>
                </a:lnTo>
                <a:lnTo>
                  <a:pt x="413004" y="171449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062869" y="1303019"/>
            <a:ext cx="247650" cy="2165350"/>
          </a:xfrm>
          <a:custGeom>
            <a:avLst/>
            <a:gdLst/>
            <a:ahLst/>
            <a:cxnLst/>
            <a:rect l="l" t="t" r="r" b="b"/>
            <a:pathLst>
              <a:path w="247650" h="2165350">
                <a:moveTo>
                  <a:pt x="243078" y="1077468"/>
                </a:moveTo>
                <a:lnTo>
                  <a:pt x="218694" y="1077468"/>
                </a:lnTo>
                <a:lnTo>
                  <a:pt x="205662" y="1076520"/>
                </a:lnTo>
                <a:lnTo>
                  <a:pt x="192285" y="1075722"/>
                </a:lnTo>
                <a:lnTo>
                  <a:pt x="179423" y="1074680"/>
                </a:lnTo>
                <a:lnTo>
                  <a:pt x="166878" y="1072896"/>
                </a:lnTo>
                <a:lnTo>
                  <a:pt x="158496" y="1072134"/>
                </a:lnTo>
                <a:lnTo>
                  <a:pt x="150114" y="1070610"/>
                </a:lnTo>
                <a:lnTo>
                  <a:pt x="142494" y="1068590"/>
                </a:lnTo>
                <a:lnTo>
                  <a:pt x="135115" y="1067409"/>
                </a:lnTo>
                <a:lnTo>
                  <a:pt x="128016" y="1063752"/>
                </a:lnTo>
                <a:lnTo>
                  <a:pt x="126492" y="1062228"/>
                </a:lnTo>
                <a:lnTo>
                  <a:pt x="126492" y="23621"/>
                </a:lnTo>
                <a:lnTo>
                  <a:pt x="125730" y="22859"/>
                </a:lnTo>
                <a:lnTo>
                  <a:pt x="125730" y="21335"/>
                </a:lnTo>
                <a:lnTo>
                  <a:pt x="124968" y="21335"/>
                </a:lnTo>
                <a:lnTo>
                  <a:pt x="124968" y="20573"/>
                </a:lnTo>
                <a:lnTo>
                  <a:pt x="124205" y="19049"/>
                </a:lnTo>
                <a:lnTo>
                  <a:pt x="123444" y="19049"/>
                </a:lnTo>
                <a:lnTo>
                  <a:pt x="102552" y="9484"/>
                </a:lnTo>
                <a:lnTo>
                  <a:pt x="70432" y="4076"/>
                </a:lnTo>
                <a:lnTo>
                  <a:pt x="37003" y="1577"/>
                </a:lnTo>
                <a:lnTo>
                  <a:pt x="12954" y="761"/>
                </a:lnTo>
                <a:lnTo>
                  <a:pt x="0" y="0"/>
                </a:lnTo>
                <a:lnTo>
                  <a:pt x="0" y="9906"/>
                </a:lnTo>
                <a:lnTo>
                  <a:pt x="12954" y="9953"/>
                </a:lnTo>
                <a:lnTo>
                  <a:pt x="24384" y="10667"/>
                </a:lnTo>
                <a:lnTo>
                  <a:pt x="64471" y="12741"/>
                </a:lnTo>
                <a:lnTo>
                  <a:pt x="100723" y="19253"/>
                </a:lnTo>
                <a:lnTo>
                  <a:pt x="108686" y="20739"/>
                </a:lnTo>
                <a:lnTo>
                  <a:pt x="115823" y="24383"/>
                </a:lnTo>
                <a:lnTo>
                  <a:pt x="117348" y="25907"/>
                </a:lnTo>
                <a:lnTo>
                  <a:pt x="117348" y="1065276"/>
                </a:lnTo>
                <a:lnTo>
                  <a:pt x="118110" y="1066038"/>
                </a:lnTo>
                <a:lnTo>
                  <a:pt x="118110" y="1066800"/>
                </a:lnTo>
                <a:lnTo>
                  <a:pt x="119634" y="1068324"/>
                </a:lnTo>
                <a:lnTo>
                  <a:pt x="119634" y="1069086"/>
                </a:lnTo>
                <a:lnTo>
                  <a:pt x="121158" y="1069848"/>
                </a:lnTo>
                <a:lnTo>
                  <a:pt x="143755" y="1078871"/>
                </a:lnTo>
                <a:lnTo>
                  <a:pt x="166116" y="1082540"/>
                </a:lnTo>
                <a:lnTo>
                  <a:pt x="166878" y="1082467"/>
                </a:lnTo>
                <a:lnTo>
                  <a:pt x="174569" y="1081211"/>
                </a:lnTo>
                <a:lnTo>
                  <a:pt x="205884" y="1078925"/>
                </a:lnTo>
                <a:lnTo>
                  <a:pt x="230886" y="1078230"/>
                </a:lnTo>
                <a:lnTo>
                  <a:pt x="243078" y="1077468"/>
                </a:lnTo>
                <a:close/>
              </a:path>
              <a:path w="247650" h="2165350">
                <a:moveTo>
                  <a:pt x="230886" y="1087374"/>
                </a:moveTo>
                <a:lnTo>
                  <a:pt x="205662" y="1086270"/>
                </a:lnTo>
                <a:lnTo>
                  <a:pt x="174417" y="1083902"/>
                </a:lnTo>
                <a:lnTo>
                  <a:pt x="166878" y="1082665"/>
                </a:lnTo>
                <a:lnTo>
                  <a:pt x="166116" y="1082591"/>
                </a:lnTo>
                <a:lnTo>
                  <a:pt x="144051" y="1086195"/>
                </a:lnTo>
                <a:lnTo>
                  <a:pt x="121158" y="1094994"/>
                </a:lnTo>
                <a:lnTo>
                  <a:pt x="119634" y="1096518"/>
                </a:lnTo>
                <a:lnTo>
                  <a:pt x="118872" y="1096518"/>
                </a:lnTo>
                <a:lnTo>
                  <a:pt x="118110" y="1098042"/>
                </a:lnTo>
                <a:lnTo>
                  <a:pt x="118110" y="1098804"/>
                </a:lnTo>
                <a:lnTo>
                  <a:pt x="117348" y="1099566"/>
                </a:lnTo>
                <a:lnTo>
                  <a:pt x="117347" y="2138934"/>
                </a:lnTo>
                <a:lnTo>
                  <a:pt x="115062" y="2141220"/>
                </a:lnTo>
                <a:lnTo>
                  <a:pt x="109194" y="2144737"/>
                </a:lnTo>
                <a:lnTo>
                  <a:pt x="99631" y="2146490"/>
                </a:lnTo>
                <a:lnTo>
                  <a:pt x="92964" y="2148078"/>
                </a:lnTo>
                <a:lnTo>
                  <a:pt x="85344" y="2149602"/>
                </a:lnTo>
                <a:lnTo>
                  <a:pt x="76962" y="2150364"/>
                </a:lnTo>
                <a:lnTo>
                  <a:pt x="64215" y="2152173"/>
                </a:lnTo>
                <a:lnTo>
                  <a:pt x="50758" y="2153240"/>
                </a:lnTo>
                <a:lnTo>
                  <a:pt x="37003" y="2154032"/>
                </a:lnTo>
                <a:lnTo>
                  <a:pt x="24384" y="2154936"/>
                </a:lnTo>
                <a:lnTo>
                  <a:pt x="0" y="2154936"/>
                </a:lnTo>
                <a:lnTo>
                  <a:pt x="0" y="2164842"/>
                </a:lnTo>
                <a:lnTo>
                  <a:pt x="12954" y="2164842"/>
                </a:lnTo>
                <a:lnTo>
                  <a:pt x="69327" y="2161346"/>
                </a:lnTo>
                <a:lnTo>
                  <a:pt x="122682" y="2147316"/>
                </a:lnTo>
                <a:lnTo>
                  <a:pt x="123444" y="2146554"/>
                </a:lnTo>
                <a:lnTo>
                  <a:pt x="123444" y="2145792"/>
                </a:lnTo>
                <a:lnTo>
                  <a:pt x="124206" y="2145792"/>
                </a:lnTo>
                <a:lnTo>
                  <a:pt x="124968" y="2145030"/>
                </a:lnTo>
                <a:lnTo>
                  <a:pt x="124968" y="2144268"/>
                </a:lnTo>
                <a:lnTo>
                  <a:pt x="125730" y="2143506"/>
                </a:lnTo>
                <a:lnTo>
                  <a:pt x="125730" y="2141982"/>
                </a:lnTo>
                <a:lnTo>
                  <a:pt x="126492" y="2141982"/>
                </a:lnTo>
                <a:lnTo>
                  <a:pt x="126492" y="1103376"/>
                </a:lnTo>
                <a:lnTo>
                  <a:pt x="157734" y="1093470"/>
                </a:lnTo>
                <a:lnTo>
                  <a:pt x="166116" y="1091946"/>
                </a:lnTo>
                <a:lnTo>
                  <a:pt x="178969" y="1090202"/>
                </a:lnTo>
                <a:lnTo>
                  <a:pt x="192609" y="1089087"/>
                </a:lnTo>
                <a:lnTo>
                  <a:pt x="205884" y="1088272"/>
                </a:lnTo>
                <a:lnTo>
                  <a:pt x="218694" y="1087374"/>
                </a:lnTo>
                <a:lnTo>
                  <a:pt x="230886" y="1087374"/>
                </a:lnTo>
                <a:close/>
              </a:path>
              <a:path w="247650" h="2165350">
                <a:moveTo>
                  <a:pt x="117348" y="1063752"/>
                </a:moveTo>
                <a:lnTo>
                  <a:pt x="117347" y="26668"/>
                </a:lnTo>
                <a:lnTo>
                  <a:pt x="116586" y="1062228"/>
                </a:lnTo>
                <a:lnTo>
                  <a:pt x="117348" y="1063752"/>
                </a:lnTo>
                <a:close/>
              </a:path>
              <a:path w="247650" h="2165350">
                <a:moveTo>
                  <a:pt x="117348" y="2138934"/>
                </a:moveTo>
                <a:lnTo>
                  <a:pt x="117348" y="1101852"/>
                </a:lnTo>
                <a:lnTo>
                  <a:pt x="116586" y="2139696"/>
                </a:lnTo>
                <a:lnTo>
                  <a:pt x="117348" y="2138934"/>
                </a:lnTo>
                <a:close/>
              </a:path>
              <a:path w="247650" h="2165350">
                <a:moveTo>
                  <a:pt x="127254" y="1062228"/>
                </a:moveTo>
                <a:lnTo>
                  <a:pt x="126492" y="1061466"/>
                </a:lnTo>
                <a:lnTo>
                  <a:pt x="126492" y="1062228"/>
                </a:lnTo>
                <a:lnTo>
                  <a:pt x="127254" y="1062228"/>
                </a:lnTo>
                <a:close/>
              </a:path>
              <a:path w="247650" h="2165350">
                <a:moveTo>
                  <a:pt x="247650" y="1085088"/>
                </a:moveTo>
                <a:lnTo>
                  <a:pt x="247650" y="1079754"/>
                </a:lnTo>
                <a:lnTo>
                  <a:pt x="246126" y="1077468"/>
                </a:lnTo>
                <a:lnTo>
                  <a:pt x="243078" y="1077468"/>
                </a:lnTo>
                <a:lnTo>
                  <a:pt x="230886" y="1078230"/>
                </a:lnTo>
                <a:lnTo>
                  <a:pt x="205662" y="1078938"/>
                </a:lnTo>
                <a:lnTo>
                  <a:pt x="174569" y="1081211"/>
                </a:lnTo>
                <a:lnTo>
                  <a:pt x="166274" y="1082566"/>
                </a:lnTo>
                <a:lnTo>
                  <a:pt x="174417" y="1083902"/>
                </a:lnTo>
                <a:lnTo>
                  <a:pt x="205884" y="1086287"/>
                </a:lnTo>
                <a:lnTo>
                  <a:pt x="230886" y="1087374"/>
                </a:lnTo>
                <a:lnTo>
                  <a:pt x="246126" y="1087374"/>
                </a:lnTo>
                <a:lnTo>
                  <a:pt x="247650" y="1085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534033" y="2027173"/>
            <a:ext cx="291338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65405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Calibri"/>
                <a:cs typeface="Calibri"/>
              </a:rPr>
              <a:t>Ecuaciones de Riccati </a:t>
            </a:r>
            <a:r>
              <a:rPr dirty="0" sz="1200" spc="-10">
                <a:latin typeface="Calibri"/>
                <a:cs typeface="Calibri"/>
              </a:rPr>
              <a:t>para </a:t>
            </a:r>
            <a:r>
              <a:rPr dirty="0" sz="1200">
                <a:latin typeface="Calibri"/>
                <a:cs typeface="Calibri"/>
              </a:rPr>
              <a:t>el </a:t>
            </a:r>
            <a:r>
              <a:rPr dirty="0" sz="1200" spc="-5">
                <a:latin typeface="Calibri"/>
                <a:cs typeface="Calibri"/>
              </a:rPr>
              <a:t>cálculo </a:t>
            </a:r>
            <a:r>
              <a:rPr dirty="0" sz="1200" spc="-26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de </a:t>
            </a:r>
            <a:r>
              <a:rPr dirty="0" sz="1200">
                <a:latin typeface="Calibri"/>
                <a:cs typeface="Calibri"/>
              </a:rPr>
              <a:t>la </a:t>
            </a:r>
            <a:r>
              <a:rPr dirty="0" sz="1200" spc="-5">
                <a:latin typeface="Calibri"/>
                <a:cs typeface="Calibri"/>
              </a:rPr>
              <a:t>ganancia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Kalman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y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la </a:t>
            </a:r>
            <a:r>
              <a:rPr dirty="0" sz="1200" spc="-5">
                <a:latin typeface="Calibri"/>
                <a:cs typeface="Calibri"/>
              </a:rPr>
              <a:t>matriz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de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covarianza</a:t>
            </a:r>
            <a:r>
              <a:rPr dirty="0" sz="1200">
                <a:latin typeface="Calibri"/>
                <a:cs typeface="Calibri"/>
              </a:rPr>
              <a:t> del </a:t>
            </a:r>
            <a:r>
              <a:rPr dirty="0" sz="1200" spc="-5">
                <a:latin typeface="Calibri"/>
                <a:cs typeface="Calibri"/>
              </a:rPr>
              <a:t>error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de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estimación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159137" y="3724655"/>
            <a:ext cx="86360" cy="299085"/>
          </a:xfrm>
          <a:custGeom>
            <a:avLst/>
            <a:gdLst/>
            <a:ahLst/>
            <a:cxnLst/>
            <a:rect l="l" t="t" r="r" b="b"/>
            <a:pathLst>
              <a:path w="86360" h="299085">
                <a:moveTo>
                  <a:pt x="45720" y="140208"/>
                </a:moveTo>
                <a:lnTo>
                  <a:pt x="45720" y="9143"/>
                </a:lnTo>
                <a:lnTo>
                  <a:pt x="44958" y="8381"/>
                </a:lnTo>
                <a:lnTo>
                  <a:pt x="44958" y="7619"/>
                </a:lnTo>
                <a:lnTo>
                  <a:pt x="44196" y="7619"/>
                </a:lnTo>
                <a:lnTo>
                  <a:pt x="43434" y="6857"/>
                </a:lnTo>
                <a:lnTo>
                  <a:pt x="43434" y="6095"/>
                </a:lnTo>
                <a:lnTo>
                  <a:pt x="42672" y="6095"/>
                </a:lnTo>
                <a:lnTo>
                  <a:pt x="41910" y="5333"/>
                </a:lnTo>
                <a:lnTo>
                  <a:pt x="41148" y="5333"/>
                </a:lnTo>
                <a:lnTo>
                  <a:pt x="41148" y="4571"/>
                </a:lnTo>
                <a:lnTo>
                  <a:pt x="39624" y="3809"/>
                </a:lnTo>
                <a:lnTo>
                  <a:pt x="37033" y="3708"/>
                </a:lnTo>
                <a:lnTo>
                  <a:pt x="32766" y="2285"/>
                </a:lnTo>
                <a:lnTo>
                  <a:pt x="29718" y="1523"/>
                </a:lnTo>
                <a:lnTo>
                  <a:pt x="22264" y="611"/>
                </a:lnTo>
                <a:lnTo>
                  <a:pt x="16764" y="0"/>
                </a:lnTo>
                <a:lnTo>
                  <a:pt x="762" y="0"/>
                </a:lnTo>
                <a:lnTo>
                  <a:pt x="0" y="9144"/>
                </a:lnTo>
                <a:lnTo>
                  <a:pt x="9144" y="9220"/>
                </a:lnTo>
                <a:lnTo>
                  <a:pt x="16764" y="9990"/>
                </a:lnTo>
                <a:lnTo>
                  <a:pt x="22860" y="10667"/>
                </a:lnTo>
                <a:lnTo>
                  <a:pt x="28194" y="11429"/>
                </a:lnTo>
                <a:lnTo>
                  <a:pt x="31242" y="11429"/>
                </a:lnTo>
                <a:lnTo>
                  <a:pt x="32766" y="12191"/>
                </a:lnTo>
                <a:lnTo>
                  <a:pt x="35052" y="12953"/>
                </a:lnTo>
                <a:lnTo>
                  <a:pt x="36576" y="12953"/>
                </a:lnTo>
                <a:lnTo>
                  <a:pt x="36576" y="12191"/>
                </a:lnTo>
                <a:lnTo>
                  <a:pt x="37338" y="13715"/>
                </a:lnTo>
                <a:lnTo>
                  <a:pt x="37338" y="146304"/>
                </a:lnTo>
                <a:lnTo>
                  <a:pt x="38100" y="147066"/>
                </a:lnTo>
                <a:lnTo>
                  <a:pt x="38862" y="147066"/>
                </a:lnTo>
                <a:lnTo>
                  <a:pt x="38862" y="147828"/>
                </a:lnTo>
                <a:lnTo>
                  <a:pt x="40386" y="148590"/>
                </a:lnTo>
                <a:lnTo>
                  <a:pt x="41148" y="148590"/>
                </a:lnTo>
                <a:lnTo>
                  <a:pt x="41656" y="149098"/>
                </a:lnTo>
                <a:lnTo>
                  <a:pt x="42672" y="148590"/>
                </a:lnTo>
                <a:lnTo>
                  <a:pt x="44196" y="148241"/>
                </a:lnTo>
                <a:lnTo>
                  <a:pt x="44196" y="140208"/>
                </a:lnTo>
                <a:lnTo>
                  <a:pt x="45720" y="140208"/>
                </a:lnTo>
                <a:close/>
              </a:path>
              <a:path w="86360" h="299085">
                <a:moveTo>
                  <a:pt x="37033" y="285140"/>
                </a:moveTo>
                <a:lnTo>
                  <a:pt x="0" y="288798"/>
                </a:lnTo>
                <a:lnTo>
                  <a:pt x="762" y="298704"/>
                </a:lnTo>
                <a:lnTo>
                  <a:pt x="9144" y="298704"/>
                </a:lnTo>
                <a:lnTo>
                  <a:pt x="16764" y="297942"/>
                </a:lnTo>
                <a:lnTo>
                  <a:pt x="23622" y="297180"/>
                </a:lnTo>
                <a:lnTo>
                  <a:pt x="29107" y="296494"/>
                </a:lnTo>
                <a:lnTo>
                  <a:pt x="32766" y="296418"/>
                </a:lnTo>
                <a:lnTo>
                  <a:pt x="36576" y="295148"/>
                </a:lnTo>
                <a:lnTo>
                  <a:pt x="36576" y="286512"/>
                </a:lnTo>
                <a:lnTo>
                  <a:pt x="37033" y="285140"/>
                </a:lnTo>
                <a:close/>
              </a:path>
              <a:path w="86360" h="299085">
                <a:moveTo>
                  <a:pt x="37338" y="13715"/>
                </a:moveTo>
                <a:lnTo>
                  <a:pt x="36576" y="12191"/>
                </a:lnTo>
                <a:lnTo>
                  <a:pt x="36576" y="12953"/>
                </a:lnTo>
                <a:lnTo>
                  <a:pt x="37338" y="13715"/>
                </a:lnTo>
                <a:close/>
              </a:path>
              <a:path w="86360" h="299085">
                <a:moveTo>
                  <a:pt x="37338" y="145542"/>
                </a:moveTo>
                <a:lnTo>
                  <a:pt x="37338" y="13715"/>
                </a:lnTo>
                <a:lnTo>
                  <a:pt x="36576" y="12953"/>
                </a:lnTo>
                <a:lnTo>
                  <a:pt x="36576" y="145542"/>
                </a:lnTo>
                <a:lnTo>
                  <a:pt x="37338" y="145542"/>
                </a:lnTo>
                <a:close/>
              </a:path>
              <a:path w="86360" h="299085">
                <a:moveTo>
                  <a:pt x="73152" y="153924"/>
                </a:moveTo>
                <a:lnTo>
                  <a:pt x="57435" y="152761"/>
                </a:lnTo>
                <a:lnTo>
                  <a:pt x="49916" y="151634"/>
                </a:lnTo>
                <a:lnTo>
                  <a:pt x="41910" y="149352"/>
                </a:lnTo>
                <a:lnTo>
                  <a:pt x="41656" y="149098"/>
                </a:lnTo>
                <a:lnTo>
                  <a:pt x="41148" y="149352"/>
                </a:lnTo>
                <a:lnTo>
                  <a:pt x="40386" y="149352"/>
                </a:lnTo>
                <a:lnTo>
                  <a:pt x="40386" y="150114"/>
                </a:lnTo>
                <a:lnTo>
                  <a:pt x="38862" y="150876"/>
                </a:lnTo>
                <a:lnTo>
                  <a:pt x="36576" y="153162"/>
                </a:lnTo>
                <a:lnTo>
                  <a:pt x="36576" y="284988"/>
                </a:lnTo>
                <a:lnTo>
                  <a:pt x="37338" y="284226"/>
                </a:lnTo>
                <a:lnTo>
                  <a:pt x="37338" y="294894"/>
                </a:lnTo>
                <a:lnTo>
                  <a:pt x="39624" y="294132"/>
                </a:lnTo>
                <a:lnTo>
                  <a:pt x="41148" y="293370"/>
                </a:lnTo>
                <a:lnTo>
                  <a:pt x="41910" y="293370"/>
                </a:lnTo>
                <a:lnTo>
                  <a:pt x="42672" y="292608"/>
                </a:lnTo>
                <a:lnTo>
                  <a:pt x="43434" y="292608"/>
                </a:lnTo>
                <a:lnTo>
                  <a:pt x="43434" y="291846"/>
                </a:lnTo>
                <a:lnTo>
                  <a:pt x="44196" y="291084"/>
                </a:lnTo>
                <a:lnTo>
                  <a:pt x="44196" y="158496"/>
                </a:lnTo>
                <a:lnTo>
                  <a:pt x="44958" y="157734"/>
                </a:lnTo>
                <a:lnTo>
                  <a:pt x="44958" y="158115"/>
                </a:lnTo>
                <a:lnTo>
                  <a:pt x="45110" y="158038"/>
                </a:lnTo>
                <a:lnTo>
                  <a:pt x="45720" y="156210"/>
                </a:lnTo>
                <a:lnTo>
                  <a:pt x="45720" y="157734"/>
                </a:lnTo>
                <a:lnTo>
                  <a:pt x="51735" y="156281"/>
                </a:lnTo>
                <a:lnTo>
                  <a:pt x="59436" y="155377"/>
                </a:lnTo>
                <a:lnTo>
                  <a:pt x="66751" y="154733"/>
                </a:lnTo>
                <a:lnTo>
                  <a:pt x="73152" y="153924"/>
                </a:lnTo>
                <a:close/>
              </a:path>
              <a:path w="86360" h="299085">
                <a:moveTo>
                  <a:pt x="37338" y="284226"/>
                </a:moveTo>
                <a:lnTo>
                  <a:pt x="36576" y="284988"/>
                </a:lnTo>
                <a:lnTo>
                  <a:pt x="37084" y="284988"/>
                </a:lnTo>
                <a:lnTo>
                  <a:pt x="37338" y="284226"/>
                </a:lnTo>
                <a:close/>
              </a:path>
              <a:path w="86360" h="299085">
                <a:moveTo>
                  <a:pt x="37084" y="284988"/>
                </a:moveTo>
                <a:lnTo>
                  <a:pt x="36576" y="284988"/>
                </a:lnTo>
                <a:lnTo>
                  <a:pt x="36576" y="285369"/>
                </a:lnTo>
                <a:lnTo>
                  <a:pt x="37033" y="285140"/>
                </a:lnTo>
                <a:lnTo>
                  <a:pt x="37084" y="284988"/>
                </a:lnTo>
                <a:close/>
              </a:path>
              <a:path w="86360" h="299085">
                <a:moveTo>
                  <a:pt x="37338" y="294894"/>
                </a:moveTo>
                <a:lnTo>
                  <a:pt x="37338" y="284988"/>
                </a:lnTo>
                <a:lnTo>
                  <a:pt x="37033" y="285140"/>
                </a:lnTo>
                <a:lnTo>
                  <a:pt x="36576" y="286512"/>
                </a:lnTo>
                <a:lnTo>
                  <a:pt x="36576" y="295148"/>
                </a:lnTo>
                <a:lnTo>
                  <a:pt x="37338" y="294894"/>
                </a:lnTo>
                <a:close/>
              </a:path>
              <a:path w="86360" h="299085">
                <a:moveTo>
                  <a:pt x="37338" y="284988"/>
                </a:moveTo>
                <a:lnTo>
                  <a:pt x="37338" y="284226"/>
                </a:lnTo>
                <a:lnTo>
                  <a:pt x="37084" y="284988"/>
                </a:lnTo>
                <a:lnTo>
                  <a:pt x="37338" y="284988"/>
                </a:lnTo>
                <a:close/>
              </a:path>
              <a:path w="86360" h="299085">
                <a:moveTo>
                  <a:pt x="86106" y="151638"/>
                </a:moveTo>
                <a:lnTo>
                  <a:pt x="86106" y="146304"/>
                </a:lnTo>
                <a:lnTo>
                  <a:pt x="83820" y="144780"/>
                </a:lnTo>
                <a:lnTo>
                  <a:pt x="42672" y="148590"/>
                </a:lnTo>
                <a:lnTo>
                  <a:pt x="41656" y="149098"/>
                </a:lnTo>
                <a:lnTo>
                  <a:pt x="41910" y="149352"/>
                </a:lnTo>
                <a:lnTo>
                  <a:pt x="49916" y="151634"/>
                </a:lnTo>
                <a:lnTo>
                  <a:pt x="57435" y="152761"/>
                </a:lnTo>
                <a:lnTo>
                  <a:pt x="73152" y="153924"/>
                </a:lnTo>
                <a:lnTo>
                  <a:pt x="83820" y="153924"/>
                </a:lnTo>
                <a:lnTo>
                  <a:pt x="86106" y="151638"/>
                </a:lnTo>
                <a:close/>
              </a:path>
              <a:path w="86360" h="299085">
                <a:moveTo>
                  <a:pt x="45720" y="147892"/>
                </a:moveTo>
                <a:lnTo>
                  <a:pt x="45720" y="141732"/>
                </a:lnTo>
                <a:lnTo>
                  <a:pt x="44958" y="140208"/>
                </a:lnTo>
                <a:lnTo>
                  <a:pt x="44196" y="140208"/>
                </a:lnTo>
                <a:lnTo>
                  <a:pt x="44196" y="148241"/>
                </a:lnTo>
                <a:lnTo>
                  <a:pt x="45720" y="147892"/>
                </a:lnTo>
                <a:close/>
              </a:path>
              <a:path w="86360" h="299085">
                <a:moveTo>
                  <a:pt x="44958" y="158115"/>
                </a:moveTo>
                <a:lnTo>
                  <a:pt x="44958" y="157734"/>
                </a:lnTo>
                <a:lnTo>
                  <a:pt x="44196" y="158496"/>
                </a:lnTo>
                <a:lnTo>
                  <a:pt x="44958" y="158115"/>
                </a:lnTo>
                <a:close/>
              </a:path>
              <a:path w="86360" h="299085">
                <a:moveTo>
                  <a:pt x="44958" y="290322"/>
                </a:moveTo>
                <a:lnTo>
                  <a:pt x="44958" y="158115"/>
                </a:lnTo>
                <a:lnTo>
                  <a:pt x="44196" y="158496"/>
                </a:lnTo>
                <a:lnTo>
                  <a:pt x="44196" y="291084"/>
                </a:lnTo>
                <a:lnTo>
                  <a:pt x="44958" y="290322"/>
                </a:lnTo>
                <a:close/>
              </a:path>
              <a:path w="86360" h="299085">
                <a:moveTo>
                  <a:pt x="45720" y="140589"/>
                </a:moveTo>
                <a:lnTo>
                  <a:pt x="45720" y="140208"/>
                </a:lnTo>
                <a:lnTo>
                  <a:pt x="44958" y="140208"/>
                </a:lnTo>
                <a:lnTo>
                  <a:pt x="45720" y="140589"/>
                </a:lnTo>
                <a:close/>
              </a:path>
              <a:path w="86360" h="299085">
                <a:moveTo>
                  <a:pt x="81534" y="144780"/>
                </a:moveTo>
                <a:lnTo>
                  <a:pt x="73914" y="144018"/>
                </a:lnTo>
                <a:lnTo>
                  <a:pt x="65590" y="143939"/>
                </a:lnTo>
                <a:lnTo>
                  <a:pt x="59178" y="143223"/>
                </a:lnTo>
                <a:lnTo>
                  <a:pt x="53340" y="142494"/>
                </a:lnTo>
                <a:lnTo>
                  <a:pt x="51054" y="141732"/>
                </a:lnTo>
                <a:lnTo>
                  <a:pt x="49530" y="141732"/>
                </a:lnTo>
                <a:lnTo>
                  <a:pt x="47244" y="140970"/>
                </a:lnTo>
                <a:lnTo>
                  <a:pt x="46482" y="140970"/>
                </a:lnTo>
                <a:lnTo>
                  <a:pt x="44958" y="140208"/>
                </a:lnTo>
                <a:lnTo>
                  <a:pt x="45720" y="141732"/>
                </a:lnTo>
                <a:lnTo>
                  <a:pt x="45720" y="147892"/>
                </a:lnTo>
                <a:lnTo>
                  <a:pt x="50068" y="146898"/>
                </a:lnTo>
                <a:lnTo>
                  <a:pt x="57802" y="145580"/>
                </a:lnTo>
                <a:lnTo>
                  <a:pt x="65590" y="144814"/>
                </a:lnTo>
                <a:lnTo>
                  <a:pt x="81534" y="144780"/>
                </a:lnTo>
                <a:close/>
              </a:path>
              <a:path w="86360" h="299085">
                <a:moveTo>
                  <a:pt x="45720" y="157734"/>
                </a:moveTo>
                <a:lnTo>
                  <a:pt x="45110" y="158038"/>
                </a:lnTo>
                <a:lnTo>
                  <a:pt x="44958" y="158496"/>
                </a:lnTo>
                <a:lnTo>
                  <a:pt x="45720" y="157734"/>
                </a:lnTo>
                <a:close/>
              </a:path>
              <a:path w="86360" h="299085">
                <a:moveTo>
                  <a:pt x="45720" y="288798"/>
                </a:moveTo>
                <a:lnTo>
                  <a:pt x="45720" y="157734"/>
                </a:lnTo>
                <a:lnTo>
                  <a:pt x="44958" y="158496"/>
                </a:lnTo>
                <a:lnTo>
                  <a:pt x="44958" y="289560"/>
                </a:lnTo>
                <a:lnTo>
                  <a:pt x="45720" y="288798"/>
                </a:lnTo>
                <a:close/>
              </a:path>
              <a:path w="86360" h="299085">
                <a:moveTo>
                  <a:pt x="45720" y="157734"/>
                </a:moveTo>
                <a:lnTo>
                  <a:pt x="45720" y="156210"/>
                </a:lnTo>
                <a:lnTo>
                  <a:pt x="45110" y="158038"/>
                </a:lnTo>
                <a:lnTo>
                  <a:pt x="45720" y="1577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379355" y="4119371"/>
            <a:ext cx="718820" cy="76200"/>
          </a:xfrm>
          <a:custGeom>
            <a:avLst/>
            <a:gdLst/>
            <a:ahLst/>
            <a:cxnLst/>
            <a:rect l="l" t="t" r="r" b="b"/>
            <a:pathLst>
              <a:path w="718820" h="76200">
                <a:moveTo>
                  <a:pt x="76200" y="33527"/>
                </a:moveTo>
                <a:lnTo>
                  <a:pt x="76200" y="0"/>
                </a:lnTo>
                <a:lnTo>
                  <a:pt x="0" y="38100"/>
                </a:lnTo>
                <a:lnTo>
                  <a:pt x="64007" y="70103"/>
                </a:lnTo>
                <a:lnTo>
                  <a:pt x="64007" y="33527"/>
                </a:lnTo>
                <a:lnTo>
                  <a:pt x="76200" y="33527"/>
                </a:lnTo>
                <a:close/>
              </a:path>
              <a:path w="718820" h="76200">
                <a:moveTo>
                  <a:pt x="718565" y="42672"/>
                </a:moveTo>
                <a:lnTo>
                  <a:pt x="718565" y="33527"/>
                </a:lnTo>
                <a:lnTo>
                  <a:pt x="64007" y="33527"/>
                </a:lnTo>
                <a:lnTo>
                  <a:pt x="64007" y="42672"/>
                </a:lnTo>
                <a:lnTo>
                  <a:pt x="718565" y="42672"/>
                </a:lnTo>
                <a:close/>
              </a:path>
              <a:path w="718820" h="76200">
                <a:moveTo>
                  <a:pt x="76200" y="76200"/>
                </a:moveTo>
                <a:lnTo>
                  <a:pt x="76200" y="42672"/>
                </a:lnTo>
                <a:lnTo>
                  <a:pt x="64007" y="42672"/>
                </a:lnTo>
                <a:lnTo>
                  <a:pt x="64007" y="7010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140841" y="4045711"/>
            <a:ext cx="2085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</a:rPr>
              <a:t>Medida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ruidosa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de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onda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senoidal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224413" y="4453890"/>
            <a:ext cx="120650" cy="345440"/>
          </a:xfrm>
          <a:custGeom>
            <a:avLst/>
            <a:gdLst/>
            <a:ahLst/>
            <a:cxnLst/>
            <a:rect l="l" t="t" r="r" b="b"/>
            <a:pathLst>
              <a:path w="120650" h="345439">
                <a:moveTo>
                  <a:pt x="62484" y="171004"/>
                </a:moveTo>
                <a:lnTo>
                  <a:pt x="62484" y="162306"/>
                </a:lnTo>
                <a:lnTo>
                  <a:pt x="62103" y="161163"/>
                </a:lnTo>
                <a:lnTo>
                  <a:pt x="61722" y="160782"/>
                </a:lnTo>
                <a:lnTo>
                  <a:pt x="61722" y="10667"/>
                </a:lnTo>
                <a:lnTo>
                  <a:pt x="60198" y="9143"/>
                </a:lnTo>
                <a:lnTo>
                  <a:pt x="60198" y="8381"/>
                </a:lnTo>
                <a:lnTo>
                  <a:pt x="59436" y="8381"/>
                </a:lnTo>
                <a:lnTo>
                  <a:pt x="57912" y="7619"/>
                </a:lnTo>
                <a:lnTo>
                  <a:pt x="57912" y="6857"/>
                </a:lnTo>
                <a:lnTo>
                  <a:pt x="57150" y="6857"/>
                </a:lnTo>
                <a:lnTo>
                  <a:pt x="54864" y="6095"/>
                </a:lnTo>
                <a:lnTo>
                  <a:pt x="44535" y="2946"/>
                </a:lnTo>
                <a:lnTo>
                  <a:pt x="33832" y="1466"/>
                </a:lnTo>
                <a:lnTo>
                  <a:pt x="21262" y="653"/>
                </a:lnTo>
                <a:lnTo>
                  <a:pt x="12192" y="0"/>
                </a:lnTo>
                <a:lnTo>
                  <a:pt x="0" y="0"/>
                </a:lnTo>
                <a:lnTo>
                  <a:pt x="0" y="9144"/>
                </a:lnTo>
                <a:lnTo>
                  <a:pt x="12192" y="9204"/>
                </a:lnTo>
                <a:lnTo>
                  <a:pt x="22977" y="10076"/>
                </a:lnTo>
                <a:lnTo>
                  <a:pt x="31870" y="10853"/>
                </a:lnTo>
                <a:lnTo>
                  <a:pt x="41826" y="12403"/>
                </a:lnTo>
                <a:lnTo>
                  <a:pt x="51816" y="15239"/>
                </a:lnTo>
                <a:lnTo>
                  <a:pt x="53340" y="15239"/>
                </a:lnTo>
                <a:lnTo>
                  <a:pt x="53340" y="14477"/>
                </a:lnTo>
                <a:lnTo>
                  <a:pt x="53720" y="15620"/>
                </a:lnTo>
                <a:lnTo>
                  <a:pt x="54102" y="16001"/>
                </a:lnTo>
                <a:lnTo>
                  <a:pt x="54102" y="166116"/>
                </a:lnTo>
                <a:lnTo>
                  <a:pt x="55626" y="167640"/>
                </a:lnTo>
                <a:lnTo>
                  <a:pt x="55626" y="168402"/>
                </a:lnTo>
                <a:lnTo>
                  <a:pt x="56388" y="168402"/>
                </a:lnTo>
                <a:lnTo>
                  <a:pt x="57912" y="169164"/>
                </a:lnTo>
                <a:lnTo>
                  <a:pt x="62484" y="171004"/>
                </a:lnTo>
                <a:close/>
              </a:path>
              <a:path w="120650" h="345439">
                <a:moveTo>
                  <a:pt x="54102" y="328422"/>
                </a:moveTo>
                <a:lnTo>
                  <a:pt x="12192" y="335232"/>
                </a:lnTo>
                <a:lnTo>
                  <a:pt x="0" y="335280"/>
                </a:lnTo>
                <a:lnTo>
                  <a:pt x="0" y="345186"/>
                </a:lnTo>
                <a:lnTo>
                  <a:pt x="11430" y="344471"/>
                </a:lnTo>
                <a:lnTo>
                  <a:pt x="22977" y="344407"/>
                </a:lnTo>
                <a:lnTo>
                  <a:pt x="28194" y="343662"/>
                </a:lnTo>
                <a:lnTo>
                  <a:pt x="32766" y="342900"/>
                </a:lnTo>
                <a:lnTo>
                  <a:pt x="37338" y="342900"/>
                </a:lnTo>
                <a:lnTo>
                  <a:pt x="42255" y="342068"/>
                </a:lnTo>
                <a:lnTo>
                  <a:pt x="49530" y="340614"/>
                </a:lnTo>
                <a:lnTo>
                  <a:pt x="52578" y="339852"/>
                </a:lnTo>
                <a:lnTo>
                  <a:pt x="53340" y="339471"/>
                </a:lnTo>
                <a:lnTo>
                  <a:pt x="53340" y="329946"/>
                </a:lnTo>
                <a:lnTo>
                  <a:pt x="54102" y="328422"/>
                </a:lnTo>
                <a:close/>
              </a:path>
              <a:path w="120650" h="345439">
                <a:moveTo>
                  <a:pt x="53594" y="15748"/>
                </a:moveTo>
                <a:lnTo>
                  <a:pt x="53340" y="15239"/>
                </a:lnTo>
                <a:lnTo>
                  <a:pt x="52577" y="15239"/>
                </a:lnTo>
                <a:lnTo>
                  <a:pt x="53594" y="15748"/>
                </a:lnTo>
                <a:close/>
              </a:path>
              <a:path w="120650" h="345439">
                <a:moveTo>
                  <a:pt x="54102" y="328422"/>
                </a:moveTo>
                <a:lnTo>
                  <a:pt x="52578" y="329184"/>
                </a:lnTo>
                <a:lnTo>
                  <a:pt x="53340" y="329184"/>
                </a:lnTo>
                <a:lnTo>
                  <a:pt x="54102" y="328422"/>
                </a:lnTo>
                <a:close/>
              </a:path>
              <a:path w="120650" h="345439">
                <a:moveTo>
                  <a:pt x="53720" y="15620"/>
                </a:moveTo>
                <a:lnTo>
                  <a:pt x="53340" y="14477"/>
                </a:lnTo>
                <a:lnTo>
                  <a:pt x="53340" y="15239"/>
                </a:lnTo>
                <a:lnTo>
                  <a:pt x="53720" y="15620"/>
                </a:lnTo>
                <a:close/>
              </a:path>
              <a:path w="120650" h="345439">
                <a:moveTo>
                  <a:pt x="53797" y="15849"/>
                </a:moveTo>
                <a:lnTo>
                  <a:pt x="53720" y="15620"/>
                </a:lnTo>
                <a:lnTo>
                  <a:pt x="53340" y="15239"/>
                </a:lnTo>
                <a:lnTo>
                  <a:pt x="53594" y="15748"/>
                </a:lnTo>
                <a:lnTo>
                  <a:pt x="53797" y="15849"/>
                </a:lnTo>
                <a:close/>
              </a:path>
              <a:path w="120650" h="345439">
                <a:moveTo>
                  <a:pt x="54102" y="165354"/>
                </a:moveTo>
                <a:lnTo>
                  <a:pt x="54102" y="16763"/>
                </a:lnTo>
                <a:lnTo>
                  <a:pt x="53594" y="15748"/>
                </a:lnTo>
                <a:lnTo>
                  <a:pt x="53340" y="15621"/>
                </a:lnTo>
                <a:lnTo>
                  <a:pt x="53340" y="164592"/>
                </a:lnTo>
                <a:lnTo>
                  <a:pt x="54102" y="165354"/>
                </a:lnTo>
                <a:close/>
              </a:path>
              <a:path w="120650" h="345439">
                <a:moveTo>
                  <a:pt x="54102" y="328422"/>
                </a:moveTo>
                <a:lnTo>
                  <a:pt x="54102" y="179070"/>
                </a:lnTo>
                <a:lnTo>
                  <a:pt x="53340" y="179832"/>
                </a:lnTo>
                <a:lnTo>
                  <a:pt x="53340" y="328803"/>
                </a:lnTo>
                <a:lnTo>
                  <a:pt x="54102" y="328422"/>
                </a:lnTo>
                <a:close/>
              </a:path>
              <a:path w="120650" h="345439">
                <a:moveTo>
                  <a:pt x="115823" y="176784"/>
                </a:moveTo>
                <a:lnTo>
                  <a:pt x="103632" y="176784"/>
                </a:lnTo>
                <a:lnTo>
                  <a:pt x="92821" y="176030"/>
                </a:lnTo>
                <a:lnTo>
                  <a:pt x="80100" y="175102"/>
                </a:lnTo>
                <a:lnTo>
                  <a:pt x="67715" y="173110"/>
                </a:lnTo>
                <a:lnTo>
                  <a:pt x="65951" y="172400"/>
                </a:lnTo>
                <a:lnTo>
                  <a:pt x="64964" y="172595"/>
                </a:lnTo>
                <a:lnTo>
                  <a:pt x="55626" y="176784"/>
                </a:lnTo>
                <a:lnTo>
                  <a:pt x="54102" y="178308"/>
                </a:lnTo>
                <a:lnTo>
                  <a:pt x="54102" y="328422"/>
                </a:lnTo>
                <a:lnTo>
                  <a:pt x="53340" y="329946"/>
                </a:lnTo>
                <a:lnTo>
                  <a:pt x="53340" y="339471"/>
                </a:lnTo>
                <a:lnTo>
                  <a:pt x="57150" y="337566"/>
                </a:lnTo>
                <a:lnTo>
                  <a:pt x="57912" y="337566"/>
                </a:lnTo>
                <a:lnTo>
                  <a:pt x="59436" y="336804"/>
                </a:lnTo>
                <a:lnTo>
                  <a:pt x="59436" y="336042"/>
                </a:lnTo>
                <a:lnTo>
                  <a:pt x="60198" y="336042"/>
                </a:lnTo>
                <a:lnTo>
                  <a:pt x="60960" y="334518"/>
                </a:lnTo>
                <a:lnTo>
                  <a:pt x="61722" y="334518"/>
                </a:lnTo>
                <a:lnTo>
                  <a:pt x="61722" y="184404"/>
                </a:lnTo>
                <a:lnTo>
                  <a:pt x="62484" y="182118"/>
                </a:lnTo>
                <a:lnTo>
                  <a:pt x="62484" y="183642"/>
                </a:lnTo>
                <a:lnTo>
                  <a:pt x="71664" y="180628"/>
                </a:lnTo>
                <a:lnTo>
                  <a:pt x="83210" y="178736"/>
                </a:lnTo>
                <a:lnTo>
                  <a:pt x="94870" y="177773"/>
                </a:lnTo>
                <a:lnTo>
                  <a:pt x="104394" y="177546"/>
                </a:lnTo>
                <a:lnTo>
                  <a:pt x="115823" y="176784"/>
                </a:lnTo>
                <a:close/>
              </a:path>
              <a:path w="120650" h="345439">
                <a:moveTo>
                  <a:pt x="54102" y="16763"/>
                </a:moveTo>
                <a:lnTo>
                  <a:pt x="53797" y="15849"/>
                </a:lnTo>
                <a:lnTo>
                  <a:pt x="53594" y="15748"/>
                </a:lnTo>
                <a:lnTo>
                  <a:pt x="54102" y="16763"/>
                </a:lnTo>
                <a:close/>
              </a:path>
              <a:path w="120650" h="345439">
                <a:moveTo>
                  <a:pt x="54102" y="16001"/>
                </a:moveTo>
                <a:lnTo>
                  <a:pt x="53720" y="15620"/>
                </a:lnTo>
                <a:lnTo>
                  <a:pt x="53797" y="15849"/>
                </a:lnTo>
                <a:lnTo>
                  <a:pt x="54102" y="16001"/>
                </a:lnTo>
                <a:close/>
              </a:path>
              <a:path w="120650" h="345439">
                <a:moveTo>
                  <a:pt x="54102" y="16763"/>
                </a:moveTo>
                <a:lnTo>
                  <a:pt x="54102" y="16001"/>
                </a:lnTo>
                <a:lnTo>
                  <a:pt x="53797" y="15849"/>
                </a:lnTo>
                <a:lnTo>
                  <a:pt x="54102" y="16763"/>
                </a:lnTo>
                <a:close/>
              </a:path>
              <a:path w="120650" h="345439">
                <a:moveTo>
                  <a:pt x="62484" y="161163"/>
                </a:moveTo>
                <a:lnTo>
                  <a:pt x="62484" y="12191"/>
                </a:lnTo>
                <a:lnTo>
                  <a:pt x="61722" y="11429"/>
                </a:lnTo>
                <a:lnTo>
                  <a:pt x="61722" y="160020"/>
                </a:lnTo>
                <a:lnTo>
                  <a:pt x="62230" y="161036"/>
                </a:lnTo>
                <a:lnTo>
                  <a:pt x="62484" y="161163"/>
                </a:lnTo>
                <a:close/>
              </a:path>
              <a:path w="120650" h="345439">
                <a:moveTo>
                  <a:pt x="62230" y="161036"/>
                </a:moveTo>
                <a:lnTo>
                  <a:pt x="61722" y="160020"/>
                </a:lnTo>
                <a:lnTo>
                  <a:pt x="62026" y="160934"/>
                </a:lnTo>
                <a:lnTo>
                  <a:pt x="62230" y="161036"/>
                </a:lnTo>
                <a:close/>
              </a:path>
              <a:path w="120650" h="345439">
                <a:moveTo>
                  <a:pt x="62026" y="160934"/>
                </a:moveTo>
                <a:lnTo>
                  <a:pt x="61722" y="160020"/>
                </a:lnTo>
                <a:lnTo>
                  <a:pt x="61722" y="160782"/>
                </a:lnTo>
                <a:lnTo>
                  <a:pt x="62026" y="160934"/>
                </a:lnTo>
                <a:close/>
              </a:path>
              <a:path w="120650" h="345439">
                <a:moveTo>
                  <a:pt x="62103" y="161163"/>
                </a:moveTo>
                <a:lnTo>
                  <a:pt x="62026" y="160934"/>
                </a:lnTo>
                <a:lnTo>
                  <a:pt x="61722" y="160782"/>
                </a:lnTo>
                <a:lnTo>
                  <a:pt x="62103" y="161163"/>
                </a:lnTo>
                <a:close/>
              </a:path>
              <a:path w="120650" h="345439">
                <a:moveTo>
                  <a:pt x="62484" y="183642"/>
                </a:moveTo>
                <a:lnTo>
                  <a:pt x="62484" y="182118"/>
                </a:lnTo>
                <a:lnTo>
                  <a:pt x="61722" y="184404"/>
                </a:lnTo>
                <a:lnTo>
                  <a:pt x="62484" y="183642"/>
                </a:lnTo>
                <a:close/>
              </a:path>
              <a:path w="120650" h="345439">
                <a:moveTo>
                  <a:pt x="62484" y="332994"/>
                </a:moveTo>
                <a:lnTo>
                  <a:pt x="62484" y="183642"/>
                </a:lnTo>
                <a:lnTo>
                  <a:pt x="61722" y="184404"/>
                </a:lnTo>
                <a:lnTo>
                  <a:pt x="61722" y="333756"/>
                </a:lnTo>
                <a:lnTo>
                  <a:pt x="62484" y="332994"/>
                </a:lnTo>
                <a:close/>
              </a:path>
              <a:path w="120650" h="345439">
                <a:moveTo>
                  <a:pt x="62484" y="161544"/>
                </a:moveTo>
                <a:lnTo>
                  <a:pt x="62230" y="161036"/>
                </a:lnTo>
                <a:lnTo>
                  <a:pt x="62026" y="160934"/>
                </a:lnTo>
                <a:lnTo>
                  <a:pt x="62103" y="161163"/>
                </a:lnTo>
                <a:lnTo>
                  <a:pt x="62484" y="161544"/>
                </a:lnTo>
                <a:close/>
              </a:path>
              <a:path w="120650" h="345439">
                <a:moveTo>
                  <a:pt x="62484" y="162306"/>
                </a:moveTo>
                <a:lnTo>
                  <a:pt x="62484" y="161544"/>
                </a:lnTo>
                <a:lnTo>
                  <a:pt x="62103" y="161163"/>
                </a:lnTo>
                <a:lnTo>
                  <a:pt x="62484" y="162306"/>
                </a:lnTo>
                <a:close/>
              </a:path>
              <a:path w="120650" h="345439">
                <a:moveTo>
                  <a:pt x="104394" y="167640"/>
                </a:moveTo>
                <a:lnTo>
                  <a:pt x="63246" y="161544"/>
                </a:lnTo>
                <a:lnTo>
                  <a:pt x="62230" y="161036"/>
                </a:lnTo>
                <a:lnTo>
                  <a:pt x="62484" y="161544"/>
                </a:lnTo>
                <a:lnTo>
                  <a:pt x="62484" y="171004"/>
                </a:lnTo>
                <a:lnTo>
                  <a:pt x="65951" y="172400"/>
                </a:lnTo>
                <a:lnTo>
                  <a:pt x="79448" y="169730"/>
                </a:lnTo>
                <a:lnTo>
                  <a:pt x="94212" y="168106"/>
                </a:lnTo>
                <a:lnTo>
                  <a:pt x="104394" y="167640"/>
                </a:lnTo>
                <a:close/>
              </a:path>
              <a:path w="120650" h="345439">
                <a:moveTo>
                  <a:pt x="120396" y="175260"/>
                </a:moveTo>
                <a:lnTo>
                  <a:pt x="120396" y="169926"/>
                </a:lnTo>
                <a:lnTo>
                  <a:pt x="118110" y="167640"/>
                </a:lnTo>
                <a:lnTo>
                  <a:pt x="103632" y="167674"/>
                </a:lnTo>
                <a:lnTo>
                  <a:pt x="94212" y="168106"/>
                </a:lnTo>
                <a:lnTo>
                  <a:pt x="79448" y="169730"/>
                </a:lnTo>
                <a:lnTo>
                  <a:pt x="65951" y="172400"/>
                </a:lnTo>
                <a:lnTo>
                  <a:pt x="67715" y="173110"/>
                </a:lnTo>
                <a:lnTo>
                  <a:pt x="80100" y="175102"/>
                </a:lnTo>
                <a:lnTo>
                  <a:pt x="94870" y="176173"/>
                </a:lnTo>
                <a:lnTo>
                  <a:pt x="103632" y="176784"/>
                </a:lnTo>
                <a:lnTo>
                  <a:pt x="118110" y="176784"/>
                </a:lnTo>
                <a:lnTo>
                  <a:pt x="120396" y="1752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4464691" y="4504435"/>
            <a:ext cx="45123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Calibri"/>
                <a:cs typeface="Calibri"/>
              </a:rPr>
              <a:t>Ecuaciones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del </a:t>
            </a:r>
            <a:r>
              <a:rPr dirty="0" sz="1200" spc="-10">
                <a:latin typeface="Calibri"/>
                <a:cs typeface="Calibri"/>
              </a:rPr>
              <a:t>filtrado </a:t>
            </a:r>
            <a:r>
              <a:rPr dirty="0" sz="1200" spc="-5">
                <a:latin typeface="Calibri"/>
                <a:cs typeface="Calibri"/>
              </a:rPr>
              <a:t>Kalman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polinomial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de dos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estados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(primer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orden)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00389" y="1662290"/>
            <a:ext cx="266973" cy="16665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6349" y="315261"/>
            <a:ext cx="8785225" cy="2252980"/>
          </a:xfrm>
          <a:prstGeom prst="rect">
            <a:avLst/>
          </a:prstGeom>
        </p:spPr>
        <p:txBody>
          <a:bodyPr wrap="square" lIns="0" tIns="1536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dirty="0" sz="1600" spc="-20">
                <a:latin typeface="Calibri"/>
                <a:cs typeface="Calibri"/>
              </a:rPr>
              <a:t>Para</a:t>
            </a:r>
            <a:r>
              <a:rPr dirty="0" sz="1600" spc="-5">
                <a:latin typeface="Calibri"/>
                <a:cs typeface="Calibri"/>
              </a:rPr>
              <a:t> aislar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causa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del </a:t>
            </a:r>
            <a:r>
              <a:rPr dirty="0" sz="1600" spc="-10">
                <a:latin typeface="Calibri"/>
                <a:cs typeface="Calibri"/>
              </a:rPr>
              <a:t>problema,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 simulación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ha simplificado</a:t>
            </a:r>
            <a:r>
              <a:rPr dirty="0" sz="1600" spc="-10">
                <a:latin typeface="Calibri"/>
                <a:cs typeface="Calibri"/>
              </a:rPr>
              <a:t> todavía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más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poniendo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X2DD</a:t>
            </a:r>
            <a:r>
              <a:rPr dirty="0" sz="1600">
                <a:latin typeface="Calibri"/>
                <a:cs typeface="Calibri"/>
              </a:rPr>
              <a:t> a</a:t>
            </a:r>
            <a:r>
              <a:rPr dirty="0" sz="1600" spc="-5">
                <a:latin typeface="Calibri"/>
                <a:cs typeface="Calibri"/>
              </a:rPr>
              <a:t> cero.</a:t>
            </a:r>
            <a:endParaRPr sz="1600">
              <a:latin typeface="Calibri"/>
              <a:cs typeface="Calibri"/>
            </a:endParaRPr>
          </a:p>
          <a:p>
            <a:pPr marL="27940" marR="281940" indent="-635">
              <a:lnSpc>
                <a:spcPct val="134400"/>
              </a:lnSpc>
              <a:spcBef>
                <a:spcPts val="450"/>
              </a:spcBef>
              <a:tabLst>
                <a:tab pos="1404620" algn="l"/>
                <a:tab pos="3153410" algn="l"/>
              </a:tabLst>
            </a:pPr>
            <a:r>
              <a:rPr dirty="0" sz="1600" spc="-5">
                <a:latin typeface="Calibri"/>
                <a:cs typeface="Calibri"/>
              </a:rPr>
              <a:t>Haciendo </a:t>
            </a:r>
            <a:r>
              <a:rPr dirty="0" sz="1600" spc="-15">
                <a:latin typeface="Calibri"/>
                <a:cs typeface="Calibri"/>
              </a:rPr>
              <a:t>esto,</a:t>
            </a:r>
            <a:r>
              <a:rPr dirty="0" sz="1600" spc="2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cualquier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error</a:t>
            </a:r>
            <a:r>
              <a:rPr dirty="0" sz="1600" spc="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en	</a:t>
            </a:r>
            <a:r>
              <a:rPr dirty="0" sz="1600" spc="-10">
                <a:latin typeface="Calibri"/>
                <a:cs typeface="Calibri"/>
              </a:rPr>
              <a:t>desaparecerá,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y </a:t>
            </a:r>
            <a:r>
              <a:rPr dirty="0" sz="1600" spc="-10">
                <a:latin typeface="Calibri"/>
                <a:cs typeface="Calibri"/>
              </a:rPr>
              <a:t>únicamente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tendremos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que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comprobar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matriz </a:t>
            </a:r>
            <a:r>
              <a:rPr dirty="0" sz="1600" spc="-34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fundamental	</a:t>
            </a:r>
            <a:r>
              <a:rPr dirty="0" sz="1600"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  <a:p>
            <a:pPr marL="17780" marR="5080" indent="-635">
              <a:lnSpc>
                <a:spcPct val="150000"/>
              </a:lnSpc>
              <a:spcBef>
                <a:spcPts val="254"/>
              </a:spcBef>
              <a:tabLst>
                <a:tab pos="8058150" algn="l"/>
              </a:tabLst>
            </a:pPr>
            <a:r>
              <a:rPr dirty="0" sz="1600" spc="-5">
                <a:latin typeface="Calibri"/>
                <a:cs typeface="Calibri"/>
              </a:rPr>
              <a:t>E</a:t>
            </a:r>
            <a:r>
              <a:rPr dirty="0" sz="1600">
                <a:latin typeface="Calibri"/>
                <a:cs typeface="Calibri"/>
              </a:rPr>
              <a:t>n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</a:t>
            </a:r>
            <a:r>
              <a:rPr dirty="0" sz="1600">
                <a:latin typeface="Calibri"/>
                <a:cs typeface="Calibri"/>
              </a:rPr>
              <a:t>a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figu</a:t>
            </a:r>
            <a:r>
              <a:rPr dirty="0" sz="1600" spc="-40">
                <a:latin typeface="Calibri"/>
                <a:cs typeface="Calibri"/>
              </a:rPr>
              <a:t>r</a:t>
            </a:r>
            <a:r>
              <a:rPr dirty="0" sz="1600">
                <a:latin typeface="Calibri"/>
                <a:cs typeface="Calibri"/>
              </a:rPr>
              <a:t>a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siguie</a:t>
            </a:r>
            <a:r>
              <a:rPr dirty="0" sz="1600" spc="-20">
                <a:latin typeface="Calibri"/>
                <a:cs typeface="Calibri"/>
              </a:rPr>
              <a:t>n</a:t>
            </a:r>
            <a:r>
              <a:rPr dirty="0" sz="1600" spc="-25">
                <a:latin typeface="Calibri"/>
                <a:cs typeface="Calibri"/>
              </a:rPr>
              <a:t>t</a:t>
            </a:r>
            <a:r>
              <a:rPr dirty="0" sz="1600">
                <a:latin typeface="Calibri"/>
                <a:cs typeface="Calibri"/>
              </a:rPr>
              <a:t>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</a:t>
            </a:r>
            <a:r>
              <a:rPr dirty="0" sz="1600">
                <a:latin typeface="Calibri"/>
                <a:cs typeface="Calibri"/>
              </a:rPr>
              <a:t>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pued</a:t>
            </a:r>
            <a:r>
              <a:rPr dirty="0" sz="1600">
                <a:latin typeface="Calibri"/>
                <a:cs typeface="Calibri"/>
              </a:rPr>
              <a:t>e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v</a:t>
            </a:r>
            <a:r>
              <a:rPr dirty="0" sz="1600">
                <a:latin typeface="Calibri"/>
                <a:cs typeface="Calibri"/>
              </a:rPr>
              <a:t>er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c</a:t>
            </a:r>
            <a:r>
              <a:rPr dirty="0" sz="1600">
                <a:latin typeface="Calibri"/>
                <a:cs typeface="Calibri"/>
              </a:rPr>
              <a:t>o</a:t>
            </a:r>
            <a:r>
              <a:rPr dirty="0" sz="1600" spc="-5">
                <a:latin typeface="Calibri"/>
                <a:cs typeface="Calibri"/>
              </a:rPr>
              <a:t>m</a:t>
            </a:r>
            <a:r>
              <a:rPr dirty="0" sz="1600">
                <a:latin typeface="Calibri"/>
                <a:cs typeface="Calibri"/>
              </a:rPr>
              <a:t>o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al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pone</a:t>
            </a:r>
            <a:r>
              <a:rPr dirty="0" sz="1600">
                <a:latin typeface="Calibri"/>
                <a:cs typeface="Calibri"/>
              </a:rPr>
              <a:t>r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X2D</a:t>
            </a:r>
            <a:r>
              <a:rPr dirty="0" sz="1600">
                <a:latin typeface="Calibri"/>
                <a:cs typeface="Calibri"/>
              </a:rPr>
              <a:t>D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ce</a:t>
            </a:r>
            <a:r>
              <a:rPr dirty="0" sz="1600" spc="-25">
                <a:latin typeface="Calibri"/>
                <a:cs typeface="Calibri"/>
              </a:rPr>
              <a:t>r</a:t>
            </a:r>
            <a:r>
              <a:rPr dirty="0" sz="1600" spc="-30">
                <a:latin typeface="Calibri"/>
                <a:cs typeface="Calibri"/>
              </a:rPr>
              <a:t>o</a:t>
            </a:r>
            <a:r>
              <a:rPr dirty="0" sz="1600">
                <a:latin typeface="Calibri"/>
                <a:cs typeface="Calibri"/>
              </a:rPr>
              <a:t>,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lo</a:t>
            </a:r>
            <a:r>
              <a:rPr dirty="0" sz="1600">
                <a:latin typeface="Calibri"/>
                <a:cs typeface="Calibri"/>
              </a:rPr>
              <a:t>s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er</a:t>
            </a:r>
            <a:r>
              <a:rPr dirty="0" sz="1600" spc="-25">
                <a:latin typeface="Calibri"/>
                <a:cs typeface="Calibri"/>
              </a:rPr>
              <a:t>r</a:t>
            </a:r>
            <a:r>
              <a:rPr dirty="0" sz="1600">
                <a:latin typeface="Calibri"/>
                <a:cs typeface="Calibri"/>
              </a:rPr>
              <a:t>o</a:t>
            </a:r>
            <a:r>
              <a:rPr dirty="0" sz="1600" spc="-25">
                <a:latin typeface="Calibri"/>
                <a:cs typeface="Calibri"/>
              </a:rPr>
              <a:t>r</a:t>
            </a:r>
            <a:r>
              <a:rPr dirty="0" sz="1600">
                <a:latin typeface="Calibri"/>
                <a:cs typeface="Calibri"/>
              </a:rPr>
              <a:t>es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en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</a:t>
            </a:r>
            <a:r>
              <a:rPr dirty="0" sz="1600">
                <a:latin typeface="Calibri"/>
                <a:cs typeface="Calibri"/>
              </a:rPr>
              <a:t>a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</a:t>
            </a:r>
            <a:r>
              <a:rPr dirty="0" sz="1600" spc="-20">
                <a:latin typeface="Calibri"/>
                <a:cs typeface="Calibri"/>
              </a:rPr>
              <a:t>s</a:t>
            </a:r>
            <a:r>
              <a:rPr dirty="0" sz="1600" spc="-5">
                <a:latin typeface="Calibri"/>
                <a:cs typeface="Calibri"/>
              </a:rPr>
              <a:t>timació</a:t>
            </a:r>
            <a:r>
              <a:rPr dirty="0" sz="1600">
                <a:latin typeface="Calibri"/>
                <a:cs typeface="Calibri"/>
              </a:rPr>
              <a:t>n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</a:t>
            </a:r>
            <a:r>
              <a:rPr dirty="0" sz="1600">
                <a:latin typeface="Calibri"/>
                <a:cs typeface="Calibri"/>
              </a:rPr>
              <a:t>e</a:t>
            </a:r>
            <a:r>
              <a:rPr dirty="0" sz="1600">
                <a:latin typeface="Calibri"/>
                <a:cs typeface="Calibri"/>
              </a:rPr>
              <a:t>	</a:t>
            </a:r>
            <a:r>
              <a:rPr dirty="0" sz="1600" spc="-5">
                <a:latin typeface="Calibri"/>
                <a:cs typeface="Calibri"/>
              </a:rPr>
              <a:t>deja</a:t>
            </a:r>
            <a:r>
              <a:rPr dirty="0" sz="1600">
                <a:latin typeface="Calibri"/>
                <a:cs typeface="Calibri"/>
              </a:rPr>
              <a:t>n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  </a:t>
            </a:r>
            <a:r>
              <a:rPr dirty="0" sz="1600" spc="-5">
                <a:latin typeface="Calibri"/>
                <a:cs typeface="Calibri"/>
              </a:rPr>
              <a:t>oscilar </a:t>
            </a:r>
            <a:r>
              <a:rPr dirty="0" sz="1600">
                <a:latin typeface="Calibri"/>
                <a:cs typeface="Calibri"/>
              </a:rPr>
              <a:t>y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hacen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vários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órdenes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 magnitud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menores que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lo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eran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antes,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indicando que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</a:t>
            </a:r>
            <a:r>
              <a:rPr dirty="0" sz="1600" spc="-10">
                <a:latin typeface="Calibri"/>
                <a:cs typeface="Calibri"/>
              </a:rPr>
              <a:t> matriz 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fundamental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es </a:t>
            </a:r>
            <a:r>
              <a:rPr dirty="0" sz="1600" spc="-10">
                <a:latin typeface="Calibri"/>
                <a:cs typeface="Calibri"/>
              </a:rPr>
              <a:t>correcta.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21315" y="901446"/>
            <a:ext cx="266746" cy="2333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75116" y="1229693"/>
            <a:ext cx="275600" cy="23347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45143" y="2788157"/>
            <a:ext cx="5516117" cy="329260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597535" y="6222744"/>
            <a:ext cx="3723004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Calibri"/>
                <a:cs typeface="Calibri"/>
              </a:rPr>
              <a:t>La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matriz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fundamental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parece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estar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correcta.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3209" y="452627"/>
            <a:ext cx="266746" cy="23331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18417" y="1104900"/>
            <a:ext cx="266746" cy="23331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05390" y="318309"/>
            <a:ext cx="8900795" cy="20161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5085" marR="566420" indent="-635">
              <a:lnSpc>
                <a:spcPct val="134400"/>
              </a:lnSpc>
              <a:spcBef>
                <a:spcPts val="100"/>
              </a:spcBef>
              <a:tabLst>
                <a:tab pos="2379345" algn="l"/>
              </a:tabLst>
            </a:pPr>
            <a:r>
              <a:rPr dirty="0" sz="1600" spc="-10">
                <a:latin typeface="Calibri"/>
                <a:cs typeface="Calibri"/>
              </a:rPr>
              <a:t>Estrictamente</a:t>
            </a:r>
            <a:r>
              <a:rPr dirty="0" sz="1600" spc="3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hablando	</a:t>
            </a:r>
            <a:r>
              <a:rPr dirty="0" sz="1600">
                <a:latin typeface="Calibri"/>
                <a:cs typeface="Calibri"/>
              </a:rPr>
              <a:t>es </a:t>
            </a:r>
            <a:r>
              <a:rPr dirty="0" sz="1600" spc="-10">
                <a:latin typeface="Calibri"/>
                <a:cs typeface="Calibri"/>
              </a:rPr>
              <a:t>únicamente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válida</a:t>
            </a:r>
            <a:r>
              <a:rPr dirty="0" sz="1600" spc="-5">
                <a:latin typeface="Calibri"/>
                <a:cs typeface="Calibri"/>
              </a:rPr>
              <a:t> si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 </a:t>
            </a:r>
            <a:r>
              <a:rPr dirty="0" sz="1600" spc="-10">
                <a:latin typeface="Calibri"/>
                <a:cs typeface="Calibri"/>
              </a:rPr>
              <a:t>entrada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determinista </a:t>
            </a:r>
            <a:r>
              <a:rPr dirty="0" sz="1600" spc="-5">
                <a:latin typeface="Calibri"/>
                <a:cs typeface="Calibri"/>
              </a:rPr>
              <a:t>X2DD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es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constante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entre </a:t>
            </a:r>
            <a:r>
              <a:rPr dirty="0" sz="1600" spc="-34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instantes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muestreo.</a:t>
            </a:r>
            <a:endParaRPr sz="1600">
              <a:latin typeface="Calibri"/>
              <a:cs typeface="Calibri"/>
            </a:endParaRPr>
          </a:p>
          <a:p>
            <a:pPr marL="21590" marR="5080" indent="-635">
              <a:lnSpc>
                <a:spcPct val="134400"/>
              </a:lnSpc>
              <a:spcBef>
                <a:spcPts val="15"/>
              </a:spcBef>
              <a:tabLst>
                <a:tab pos="4418330" algn="l"/>
              </a:tabLst>
            </a:pPr>
            <a:r>
              <a:rPr dirty="0" sz="1600" spc="-20">
                <a:latin typeface="Calibri"/>
                <a:cs typeface="Calibri"/>
              </a:rPr>
              <a:t>Para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ver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si</a:t>
            </a:r>
            <a:r>
              <a:rPr dirty="0" sz="1600">
                <a:latin typeface="Calibri"/>
                <a:cs typeface="Calibri"/>
              </a:rPr>
              <a:t> el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error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cometió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en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 </a:t>
            </a:r>
            <a:r>
              <a:rPr dirty="0" sz="1600" spc="-10">
                <a:latin typeface="Calibri"/>
                <a:cs typeface="Calibri"/>
              </a:rPr>
              <a:t>obtención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	</a:t>
            </a:r>
            <a:r>
              <a:rPr dirty="0" sz="1600">
                <a:latin typeface="Calibri"/>
                <a:cs typeface="Calibri"/>
              </a:rPr>
              <a:t>, </a:t>
            </a:r>
            <a:r>
              <a:rPr dirty="0" sz="1600" spc="-5">
                <a:latin typeface="Calibri"/>
                <a:cs typeface="Calibri"/>
              </a:rPr>
              <a:t>se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lleva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</a:t>
            </a:r>
            <a:r>
              <a:rPr dirty="0" sz="1600" spc="-5">
                <a:latin typeface="Calibri"/>
                <a:cs typeface="Calibri"/>
              </a:rPr>
              <a:t> cabo</a:t>
            </a:r>
            <a:r>
              <a:rPr dirty="0" sz="1600" spc="-10">
                <a:latin typeface="Calibri"/>
                <a:cs typeface="Calibri"/>
              </a:rPr>
              <a:t> otro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experimento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en el</a:t>
            </a:r>
            <a:r>
              <a:rPr dirty="0" sz="1600" spc="-5">
                <a:latin typeface="Calibri"/>
                <a:cs typeface="Calibri"/>
              </a:rPr>
              <a:t> que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entrada </a:t>
            </a:r>
            <a:r>
              <a:rPr dirty="0" sz="1600" spc="-34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determinista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pone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unidad.</a:t>
            </a:r>
            <a:endParaRPr sz="1600">
              <a:latin typeface="Calibri"/>
              <a:cs typeface="Calibri"/>
            </a:endParaRPr>
          </a:p>
          <a:p>
            <a:pPr marL="12700" marR="394970" indent="-635">
              <a:lnSpc>
                <a:spcPct val="134400"/>
              </a:lnSpc>
              <a:spcBef>
                <a:spcPts val="175"/>
              </a:spcBef>
            </a:pPr>
            <a:r>
              <a:rPr dirty="0" sz="1600" spc="-5">
                <a:latin typeface="Calibri"/>
                <a:cs typeface="Calibri"/>
              </a:rPr>
              <a:t>En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 </a:t>
            </a:r>
            <a:r>
              <a:rPr dirty="0" sz="1600" spc="-10">
                <a:latin typeface="Calibri"/>
                <a:cs typeface="Calibri"/>
              </a:rPr>
              <a:t>figura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siguiente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puede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ver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como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ahora,</a:t>
            </a:r>
            <a:r>
              <a:rPr dirty="0" sz="1600">
                <a:latin typeface="Calibri"/>
                <a:cs typeface="Calibri"/>
              </a:rPr>
              <a:t> al</a:t>
            </a:r>
            <a:r>
              <a:rPr dirty="0" sz="1600" spc="-5">
                <a:latin typeface="Calibri"/>
                <a:cs typeface="Calibri"/>
              </a:rPr>
              <a:t> ser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entrada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determinista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constante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entre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instantes </a:t>
            </a:r>
            <a:r>
              <a:rPr dirty="0" sz="1600" spc="-34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 </a:t>
            </a:r>
            <a:r>
              <a:rPr dirty="0" sz="1600" spc="-15">
                <a:latin typeface="Calibri"/>
                <a:cs typeface="Calibri"/>
              </a:rPr>
              <a:t>muestreo,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el</a:t>
            </a:r>
            <a:r>
              <a:rPr dirty="0" sz="1600" spc="-5">
                <a:latin typeface="Calibri"/>
                <a:cs typeface="Calibri"/>
              </a:rPr>
              <a:t> error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en</a:t>
            </a:r>
            <a:r>
              <a:rPr dirty="0" sz="1600" spc="-5">
                <a:latin typeface="Calibri"/>
                <a:cs typeface="Calibri"/>
              </a:rPr>
              <a:t> la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estimación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del primer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estado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deja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 </a:t>
            </a:r>
            <a:r>
              <a:rPr dirty="0" sz="1600" spc="-25">
                <a:latin typeface="Calibri"/>
                <a:cs typeface="Calibri"/>
              </a:rPr>
              <a:t>oscilar.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65970" y="2576595"/>
            <a:ext cx="5187723" cy="309729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825629" y="5898896"/>
            <a:ext cx="77724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Calibri"/>
                <a:cs typeface="Calibri"/>
              </a:rPr>
              <a:t>La</a:t>
            </a:r>
            <a:r>
              <a:rPr dirty="0" sz="1600" spc="-6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matriz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45765" y="5898896"/>
            <a:ext cx="420941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Calibri"/>
                <a:cs typeface="Calibri"/>
              </a:rPr>
              <a:t>es </a:t>
            </a:r>
            <a:r>
              <a:rPr dirty="0" sz="1600" spc="-10">
                <a:latin typeface="Calibri"/>
                <a:cs typeface="Calibri"/>
              </a:rPr>
              <a:t>correcta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si la</a:t>
            </a:r>
            <a:r>
              <a:rPr dirty="0" sz="1600" spc="-10">
                <a:latin typeface="Calibri"/>
                <a:cs typeface="Calibri"/>
              </a:rPr>
              <a:t> entrada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determinista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es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constante.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2819" y="5951220"/>
            <a:ext cx="266746" cy="23331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00055" y="6306861"/>
            <a:ext cx="246253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600" spc="-15">
                <a:latin typeface="Calibri"/>
                <a:cs typeface="Calibri"/>
              </a:rPr>
              <a:t>Estos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resultados </a:t>
            </a:r>
            <a:r>
              <a:rPr dirty="0" sz="1600" spc="-5">
                <a:latin typeface="Calibri"/>
                <a:cs typeface="Calibri"/>
              </a:rPr>
              <a:t>prueban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que </a:t>
            </a:r>
            <a:r>
              <a:rPr dirty="0" sz="1600" spc="-35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para este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problema.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04973" y="6428485"/>
            <a:ext cx="437515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Calibri"/>
                <a:cs typeface="Calibri"/>
              </a:rPr>
              <a:t>es </a:t>
            </a:r>
            <a:r>
              <a:rPr dirty="0" sz="1600" spc="-10">
                <a:latin typeface="Calibri"/>
                <a:cs typeface="Calibri"/>
              </a:rPr>
              <a:t>correcta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para </a:t>
            </a:r>
            <a:r>
              <a:rPr dirty="0" sz="1600" spc="-5">
                <a:latin typeface="Calibri"/>
                <a:cs typeface="Calibri"/>
              </a:rPr>
              <a:t>las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asunciones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hechas.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Sin </a:t>
            </a:r>
            <a:r>
              <a:rPr dirty="0" sz="1600" spc="-10">
                <a:latin typeface="Calibri"/>
                <a:cs typeface="Calibri"/>
              </a:rPr>
              <a:t>embargo,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21770" y="6428485"/>
            <a:ext cx="119507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Calibri"/>
                <a:cs typeface="Calibri"/>
              </a:rPr>
              <a:t>no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es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correcta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18217" y="6467094"/>
            <a:ext cx="266746" cy="23331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122805" y="6474714"/>
            <a:ext cx="266746" cy="234007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112" y="458215"/>
            <a:ext cx="8836660" cy="397700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Calibri"/>
                <a:cs typeface="Calibri"/>
              </a:rPr>
              <a:t>En </a:t>
            </a:r>
            <a:r>
              <a:rPr dirty="0" sz="1600" spc="-15">
                <a:latin typeface="Calibri"/>
                <a:cs typeface="Calibri"/>
              </a:rPr>
              <a:t>este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punto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tenemos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dos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caminos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30">
                <a:latin typeface="Calibri"/>
                <a:cs typeface="Calibri"/>
              </a:rPr>
              <a:t>seguir.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250">
              <a:latin typeface="Calibri"/>
              <a:cs typeface="Calibri"/>
            </a:endParaRPr>
          </a:p>
          <a:p>
            <a:pPr marL="12700" marR="5080" indent="-635">
              <a:lnSpc>
                <a:spcPct val="140600"/>
              </a:lnSpc>
              <a:tabLst>
                <a:tab pos="3206115" algn="l"/>
              </a:tabLst>
            </a:pPr>
            <a:r>
              <a:rPr dirty="0" sz="1600" spc="-10">
                <a:latin typeface="Calibri"/>
                <a:cs typeface="Calibri"/>
              </a:rPr>
              <a:t>Podríamos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obtener</a:t>
            </a:r>
            <a:r>
              <a:rPr dirty="0" sz="1600" spc="3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una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nueva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matriz	</a:t>
            </a:r>
            <a:r>
              <a:rPr dirty="0" sz="1800">
                <a:latin typeface="Calibri"/>
                <a:cs typeface="Calibri"/>
              </a:rPr>
              <a:t>G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basada </a:t>
            </a:r>
            <a:r>
              <a:rPr dirty="0" sz="1600">
                <a:latin typeface="Calibri"/>
                <a:cs typeface="Calibri"/>
              </a:rPr>
              <a:t>en el </a:t>
            </a:r>
            <a:r>
              <a:rPr dirty="0" sz="1600" spc="-5">
                <a:latin typeface="Calibri"/>
                <a:cs typeface="Calibri"/>
              </a:rPr>
              <a:t>hecho de que la </a:t>
            </a:r>
            <a:r>
              <a:rPr dirty="0" sz="1600" spc="-10">
                <a:latin typeface="Calibri"/>
                <a:cs typeface="Calibri"/>
              </a:rPr>
              <a:t>entrada determinista </a:t>
            </a:r>
            <a:r>
              <a:rPr dirty="0" sz="1600">
                <a:latin typeface="Calibri"/>
                <a:cs typeface="Calibri"/>
              </a:rPr>
              <a:t>es </a:t>
            </a:r>
            <a:r>
              <a:rPr dirty="0" sz="1600" spc="-5">
                <a:latin typeface="Calibri"/>
                <a:cs typeface="Calibri"/>
              </a:rPr>
              <a:t>senoidal 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entre</a:t>
            </a:r>
            <a:r>
              <a:rPr dirty="0" sz="1600" spc="2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instantes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muestreo,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o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simplemente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añadir ruido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proceso</a:t>
            </a:r>
            <a:r>
              <a:rPr dirty="0" sz="1600" spc="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al </a:t>
            </a:r>
            <a:r>
              <a:rPr dirty="0" sz="1600" spc="-10">
                <a:latin typeface="Calibri"/>
                <a:cs typeface="Calibri"/>
              </a:rPr>
              <a:t>filtro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para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tener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en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cuenta</a:t>
            </a:r>
            <a:r>
              <a:rPr dirty="0" sz="1600">
                <a:latin typeface="Calibri"/>
                <a:cs typeface="Calibri"/>
              </a:rPr>
              <a:t> el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hecho </a:t>
            </a:r>
            <a:r>
              <a:rPr dirty="0" sz="1600" spc="-34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que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no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tenemos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un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modelo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perfecto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del mundo</a:t>
            </a:r>
            <a:r>
              <a:rPr dirty="0" sz="1600" spc="-10">
                <a:latin typeface="Calibri"/>
                <a:cs typeface="Calibri"/>
              </a:rPr>
              <a:t> real.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Calibri"/>
              <a:cs typeface="Calibri"/>
            </a:endParaRPr>
          </a:p>
          <a:p>
            <a:pPr marL="64769" marR="37465">
              <a:lnSpc>
                <a:spcPct val="134400"/>
              </a:lnSpc>
              <a:spcBef>
                <a:spcPts val="1090"/>
              </a:spcBef>
            </a:pPr>
            <a:r>
              <a:rPr dirty="0" sz="1600" spc="-5">
                <a:latin typeface="Calibri"/>
                <a:cs typeface="Calibri"/>
              </a:rPr>
              <a:t>Dado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que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 </a:t>
            </a:r>
            <a:r>
              <a:rPr dirty="0" sz="1600" spc="-10">
                <a:latin typeface="Calibri"/>
                <a:cs typeface="Calibri"/>
              </a:rPr>
              <a:t>primera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alternativa requiere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muchas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matemáticas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y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segunda</a:t>
            </a:r>
            <a:r>
              <a:rPr dirty="0" sz="1600" spc="-10">
                <a:latin typeface="Calibri"/>
                <a:cs typeface="Calibri"/>
              </a:rPr>
              <a:t> tan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solo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del cambio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una </a:t>
            </a:r>
            <a:r>
              <a:rPr dirty="0" sz="1600" spc="-35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instrucción,</a:t>
            </a:r>
            <a:r>
              <a:rPr dirty="0" sz="1600" spc="-5">
                <a:latin typeface="Calibri"/>
                <a:cs typeface="Calibri"/>
              </a:rPr>
              <a:t> optamos por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este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segundo</a:t>
            </a:r>
            <a:r>
              <a:rPr dirty="0" sz="1600" spc="-10">
                <a:latin typeface="Calibri"/>
                <a:cs typeface="Calibri"/>
              </a:rPr>
              <a:t> método.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50">
              <a:latin typeface="Calibri"/>
              <a:cs typeface="Calibri"/>
            </a:endParaRPr>
          </a:p>
          <a:p>
            <a:pPr marL="55880" marR="224790" indent="-635">
              <a:lnSpc>
                <a:spcPct val="142200"/>
              </a:lnSpc>
              <a:spcBef>
                <a:spcPts val="5"/>
              </a:spcBef>
            </a:pPr>
            <a:r>
              <a:rPr dirty="0" sz="1600" spc="-5">
                <a:latin typeface="Calibri"/>
                <a:cs typeface="Calibri"/>
              </a:rPr>
              <a:t>Cuando se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añade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ruido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proceso,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podemos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ver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en </a:t>
            </a:r>
            <a:r>
              <a:rPr dirty="0" sz="1600" spc="-5">
                <a:latin typeface="Calibri"/>
                <a:cs typeface="Calibri"/>
              </a:rPr>
              <a:t>las </a:t>
            </a:r>
            <a:r>
              <a:rPr dirty="0" sz="1600" spc="-10">
                <a:latin typeface="Calibri"/>
                <a:cs typeface="Calibri"/>
              </a:rPr>
              <a:t>figuras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siguientes,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como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los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errores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del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primer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y </a:t>
            </a:r>
            <a:r>
              <a:rPr dirty="0" sz="1600" spc="-34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segundo</a:t>
            </a:r>
            <a:r>
              <a:rPr dirty="0" sz="1600" spc="-10">
                <a:latin typeface="Calibri"/>
                <a:cs typeface="Calibri"/>
              </a:rPr>
              <a:t> estado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están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dentro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 los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límites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teóricos,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indicando que</a:t>
            </a:r>
            <a:r>
              <a:rPr dirty="0" sz="1600">
                <a:latin typeface="Calibri"/>
                <a:cs typeface="Calibri"/>
              </a:rPr>
              <a:t> el </a:t>
            </a:r>
            <a:r>
              <a:rPr dirty="0" sz="1600" spc="-10">
                <a:latin typeface="Calibri"/>
                <a:cs typeface="Calibri"/>
              </a:rPr>
              <a:t>filtro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Kalman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está </a:t>
            </a:r>
            <a:r>
              <a:rPr dirty="0" sz="1600" spc="-10">
                <a:latin typeface="Calibri"/>
                <a:cs typeface="Calibri"/>
              </a:rPr>
              <a:t>ahora </a:t>
            </a:r>
            <a:r>
              <a:rPr dirty="0" sz="1600" spc="-5">
                <a:latin typeface="Calibri"/>
                <a:cs typeface="Calibri"/>
              </a:rPr>
              <a:t> funcionando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correctamente.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2951" y="647700"/>
            <a:ext cx="5590794" cy="334289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92258" y="4087917"/>
            <a:ext cx="850900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600" spc="-5">
                <a:latin typeface="Calibri"/>
                <a:cs typeface="Calibri"/>
              </a:rPr>
              <a:t>Añadir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ruido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proceso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asegura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que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los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errores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en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 estimación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del primer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estado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están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dentro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los </a:t>
            </a:r>
            <a:r>
              <a:rPr dirty="0" sz="1600" spc="-34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límites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teóricos.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73697" y="868393"/>
            <a:ext cx="5421141" cy="329639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35108" y="4269273"/>
            <a:ext cx="865314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-635">
              <a:lnSpc>
                <a:spcPct val="150000"/>
              </a:lnSpc>
              <a:spcBef>
                <a:spcPts val="100"/>
              </a:spcBef>
            </a:pPr>
            <a:r>
              <a:rPr dirty="0" sz="1600" spc="-5">
                <a:latin typeface="Calibri"/>
                <a:cs typeface="Calibri"/>
              </a:rPr>
              <a:t>Añadir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ruido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proceso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asegura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que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los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errores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en </a:t>
            </a:r>
            <a:r>
              <a:rPr dirty="0" sz="1600" spc="-5">
                <a:latin typeface="Calibri"/>
                <a:cs typeface="Calibri"/>
              </a:rPr>
              <a:t>la estimación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del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segundo</a:t>
            </a:r>
            <a:r>
              <a:rPr dirty="0" sz="1600" spc="-10">
                <a:latin typeface="Calibri"/>
                <a:cs typeface="Calibri"/>
              </a:rPr>
              <a:t> estado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están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dentro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 los </a:t>
            </a:r>
            <a:r>
              <a:rPr dirty="0" sz="1600" spc="-34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límites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teóricos.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4449" y="535177"/>
            <a:ext cx="257238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Calibri"/>
                <a:cs typeface="Calibri"/>
              </a:rPr>
              <a:t>La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longitud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 la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suspensión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87159" y="535177"/>
            <a:ext cx="42164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Calibri"/>
                <a:cs typeface="Calibri"/>
              </a:rPr>
              <a:t>,</a:t>
            </a:r>
            <a:r>
              <a:rPr dirty="0" sz="1600" spc="-7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con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04965" y="535177"/>
            <a:ext cx="173164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latin typeface="Calibri"/>
                <a:cs typeface="Calibri"/>
              </a:rPr>
              <a:t>establecida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1.25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ft.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13289" y="572881"/>
            <a:ext cx="632577" cy="24169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73053" y="572844"/>
            <a:ext cx="199761" cy="233440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023479" y="1055445"/>
            <a:ext cx="3505200" cy="2523490"/>
            <a:chOff x="1023479" y="1055445"/>
            <a:chExt cx="3505200" cy="252349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3479" y="1055445"/>
              <a:ext cx="2951881" cy="252310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64521" y="1392936"/>
              <a:ext cx="234950" cy="1237615"/>
            </a:xfrm>
            <a:custGeom>
              <a:avLst/>
              <a:gdLst/>
              <a:ahLst/>
              <a:cxnLst/>
              <a:rect l="l" t="t" r="r" b="b"/>
              <a:pathLst>
                <a:path w="234950" h="1237614">
                  <a:moveTo>
                    <a:pt x="120396" y="610971"/>
                  </a:moveTo>
                  <a:lnTo>
                    <a:pt x="120396" y="600456"/>
                  </a:lnTo>
                  <a:lnTo>
                    <a:pt x="119634" y="599694"/>
                  </a:lnTo>
                  <a:lnTo>
                    <a:pt x="119634" y="21335"/>
                  </a:lnTo>
                  <a:lnTo>
                    <a:pt x="118872" y="20573"/>
                  </a:lnTo>
                  <a:lnTo>
                    <a:pt x="118872" y="19811"/>
                  </a:lnTo>
                  <a:lnTo>
                    <a:pt x="118110" y="19811"/>
                  </a:lnTo>
                  <a:lnTo>
                    <a:pt x="118110" y="19049"/>
                  </a:lnTo>
                  <a:lnTo>
                    <a:pt x="117348" y="17525"/>
                  </a:lnTo>
                  <a:lnTo>
                    <a:pt x="115823" y="16763"/>
                  </a:lnTo>
                  <a:lnTo>
                    <a:pt x="115062" y="16001"/>
                  </a:lnTo>
                  <a:lnTo>
                    <a:pt x="112776" y="14477"/>
                  </a:lnTo>
                  <a:lnTo>
                    <a:pt x="112014" y="14477"/>
                  </a:lnTo>
                  <a:lnTo>
                    <a:pt x="107442" y="12191"/>
                  </a:lnTo>
                  <a:lnTo>
                    <a:pt x="84943" y="6441"/>
                  </a:lnTo>
                  <a:lnTo>
                    <a:pt x="60369" y="2967"/>
                  </a:lnTo>
                  <a:lnTo>
                    <a:pt x="35518" y="1056"/>
                  </a:lnTo>
                  <a:lnTo>
                    <a:pt x="12192" y="0"/>
                  </a:lnTo>
                  <a:lnTo>
                    <a:pt x="0" y="0"/>
                  </a:lnTo>
                  <a:lnTo>
                    <a:pt x="0" y="9906"/>
                  </a:lnTo>
                  <a:lnTo>
                    <a:pt x="12192" y="9933"/>
                  </a:lnTo>
                  <a:lnTo>
                    <a:pt x="33999" y="10711"/>
                  </a:lnTo>
                  <a:lnTo>
                    <a:pt x="58497" y="12339"/>
                  </a:lnTo>
                  <a:lnTo>
                    <a:pt x="82294" y="15594"/>
                  </a:lnTo>
                  <a:lnTo>
                    <a:pt x="104394" y="21335"/>
                  </a:lnTo>
                  <a:lnTo>
                    <a:pt x="107442" y="22555"/>
                  </a:lnTo>
                  <a:lnTo>
                    <a:pt x="107442" y="22097"/>
                  </a:lnTo>
                  <a:lnTo>
                    <a:pt x="109728" y="23812"/>
                  </a:lnTo>
                  <a:lnTo>
                    <a:pt x="109728" y="23621"/>
                  </a:lnTo>
                  <a:lnTo>
                    <a:pt x="110489" y="24383"/>
                  </a:lnTo>
                  <a:lnTo>
                    <a:pt x="110490" y="601980"/>
                  </a:lnTo>
                  <a:lnTo>
                    <a:pt x="111252" y="602742"/>
                  </a:lnTo>
                  <a:lnTo>
                    <a:pt x="111252" y="604266"/>
                  </a:lnTo>
                  <a:lnTo>
                    <a:pt x="112014" y="604266"/>
                  </a:lnTo>
                  <a:lnTo>
                    <a:pt x="112014" y="605028"/>
                  </a:lnTo>
                  <a:lnTo>
                    <a:pt x="114300" y="607314"/>
                  </a:lnTo>
                  <a:lnTo>
                    <a:pt x="115062" y="607314"/>
                  </a:lnTo>
                  <a:lnTo>
                    <a:pt x="117348" y="609600"/>
                  </a:lnTo>
                  <a:lnTo>
                    <a:pt x="118110" y="609600"/>
                  </a:lnTo>
                  <a:lnTo>
                    <a:pt x="120396" y="610971"/>
                  </a:lnTo>
                  <a:close/>
                </a:path>
                <a:path w="234950" h="1237614">
                  <a:moveTo>
                    <a:pt x="108204" y="1225296"/>
                  </a:moveTo>
                  <a:lnTo>
                    <a:pt x="108204" y="1215390"/>
                  </a:lnTo>
                  <a:lnTo>
                    <a:pt x="104394" y="1216914"/>
                  </a:lnTo>
                  <a:lnTo>
                    <a:pt x="82481" y="1222221"/>
                  </a:lnTo>
                  <a:lnTo>
                    <a:pt x="58350" y="1225496"/>
                  </a:lnTo>
                  <a:lnTo>
                    <a:pt x="33999" y="1227336"/>
                  </a:lnTo>
                  <a:lnTo>
                    <a:pt x="12192" y="1228309"/>
                  </a:lnTo>
                  <a:lnTo>
                    <a:pt x="0" y="1228344"/>
                  </a:lnTo>
                  <a:lnTo>
                    <a:pt x="0" y="1237488"/>
                  </a:lnTo>
                  <a:lnTo>
                    <a:pt x="12192" y="1237488"/>
                  </a:lnTo>
                  <a:lnTo>
                    <a:pt x="33999" y="1236683"/>
                  </a:lnTo>
                  <a:lnTo>
                    <a:pt x="35518" y="1236604"/>
                  </a:lnTo>
                  <a:lnTo>
                    <a:pt x="60955" y="1234787"/>
                  </a:lnTo>
                  <a:lnTo>
                    <a:pt x="86695" y="1231224"/>
                  </a:lnTo>
                  <a:lnTo>
                    <a:pt x="108204" y="1225296"/>
                  </a:lnTo>
                  <a:close/>
                </a:path>
                <a:path w="234950" h="1237614">
                  <a:moveTo>
                    <a:pt x="108204" y="22859"/>
                  </a:moveTo>
                  <a:lnTo>
                    <a:pt x="107442" y="22097"/>
                  </a:lnTo>
                  <a:lnTo>
                    <a:pt x="107442" y="22555"/>
                  </a:lnTo>
                  <a:lnTo>
                    <a:pt x="108204" y="22859"/>
                  </a:lnTo>
                  <a:close/>
                </a:path>
                <a:path w="234950" h="1237614">
                  <a:moveTo>
                    <a:pt x="230124" y="624078"/>
                  </a:moveTo>
                  <a:lnTo>
                    <a:pt x="217932" y="623316"/>
                  </a:lnTo>
                  <a:lnTo>
                    <a:pt x="193711" y="622656"/>
                  </a:lnTo>
                  <a:lnTo>
                    <a:pt x="169506" y="620910"/>
                  </a:lnTo>
                  <a:lnTo>
                    <a:pt x="154545" y="618790"/>
                  </a:lnTo>
                  <a:lnTo>
                    <a:pt x="145974" y="619924"/>
                  </a:lnTo>
                  <a:lnTo>
                    <a:pt x="145512" y="620031"/>
                  </a:lnTo>
                  <a:lnTo>
                    <a:pt x="122682" y="626364"/>
                  </a:lnTo>
                  <a:lnTo>
                    <a:pt x="118110" y="627888"/>
                  </a:lnTo>
                  <a:lnTo>
                    <a:pt x="117348" y="628650"/>
                  </a:lnTo>
                  <a:lnTo>
                    <a:pt x="115062" y="630174"/>
                  </a:lnTo>
                  <a:lnTo>
                    <a:pt x="114300" y="630174"/>
                  </a:lnTo>
                  <a:lnTo>
                    <a:pt x="114300" y="630936"/>
                  </a:lnTo>
                  <a:lnTo>
                    <a:pt x="112776" y="631698"/>
                  </a:lnTo>
                  <a:lnTo>
                    <a:pt x="112014" y="633222"/>
                  </a:lnTo>
                  <a:lnTo>
                    <a:pt x="111252" y="633984"/>
                  </a:lnTo>
                  <a:lnTo>
                    <a:pt x="111252" y="635508"/>
                  </a:lnTo>
                  <a:lnTo>
                    <a:pt x="110490" y="635508"/>
                  </a:lnTo>
                  <a:lnTo>
                    <a:pt x="110490" y="1213866"/>
                  </a:lnTo>
                  <a:lnTo>
                    <a:pt x="107442" y="1215390"/>
                  </a:lnTo>
                  <a:lnTo>
                    <a:pt x="108204" y="1215390"/>
                  </a:lnTo>
                  <a:lnTo>
                    <a:pt x="108204" y="1225296"/>
                  </a:lnTo>
                  <a:lnTo>
                    <a:pt x="112014" y="1223772"/>
                  </a:lnTo>
                  <a:lnTo>
                    <a:pt x="112776" y="1223772"/>
                  </a:lnTo>
                  <a:lnTo>
                    <a:pt x="115062" y="1221486"/>
                  </a:lnTo>
                  <a:lnTo>
                    <a:pt x="115824" y="1221486"/>
                  </a:lnTo>
                  <a:lnTo>
                    <a:pt x="115824" y="1220724"/>
                  </a:lnTo>
                  <a:lnTo>
                    <a:pt x="117348" y="1219962"/>
                  </a:lnTo>
                  <a:lnTo>
                    <a:pt x="118110" y="1218438"/>
                  </a:lnTo>
                  <a:lnTo>
                    <a:pt x="119634" y="1216914"/>
                  </a:lnTo>
                  <a:lnTo>
                    <a:pt x="119634" y="638556"/>
                  </a:lnTo>
                  <a:lnTo>
                    <a:pt x="120396" y="637794"/>
                  </a:lnTo>
                  <a:lnTo>
                    <a:pt x="120396" y="637984"/>
                  </a:lnTo>
                  <a:lnTo>
                    <a:pt x="122682" y="636270"/>
                  </a:lnTo>
                  <a:lnTo>
                    <a:pt x="122682" y="636727"/>
                  </a:lnTo>
                  <a:lnTo>
                    <a:pt x="171345" y="626559"/>
                  </a:lnTo>
                  <a:lnTo>
                    <a:pt x="217932" y="624105"/>
                  </a:lnTo>
                  <a:lnTo>
                    <a:pt x="230124" y="624078"/>
                  </a:lnTo>
                  <a:close/>
                </a:path>
                <a:path w="234950" h="1237614">
                  <a:moveTo>
                    <a:pt x="110489" y="24383"/>
                  </a:moveTo>
                  <a:lnTo>
                    <a:pt x="109728" y="23621"/>
                  </a:lnTo>
                  <a:lnTo>
                    <a:pt x="109728" y="23812"/>
                  </a:lnTo>
                  <a:lnTo>
                    <a:pt x="110489" y="24383"/>
                  </a:lnTo>
                  <a:close/>
                </a:path>
                <a:path w="234950" h="1237614">
                  <a:moveTo>
                    <a:pt x="110490" y="1213866"/>
                  </a:moveTo>
                  <a:lnTo>
                    <a:pt x="110490" y="1213104"/>
                  </a:lnTo>
                  <a:lnTo>
                    <a:pt x="109728" y="1213866"/>
                  </a:lnTo>
                  <a:lnTo>
                    <a:pt x="110490" y="1213866"/>
                  </a:lnTo>
                  <a:close/>
                </a:path>
                <a:path w="234950" h="1237614">
                  <a:moveTo>
                    <a:pt x="120396" y="600075"/>
                  </a:moveTo>
                  <a:lnTo>
                    <a:pt x="120396" y="599694"/>
                  </a:lnTo>
                  <a:lnTo>
                    <a:pt x="119634" y="598932"/>
                  </a:lnTo>
                  <a:lnTo>
                    <a:pt x="119634" y="599694"/>
                  </a:lnTo>
                  <a:lnTo>
                    <a:pt x="120396" y="600075"/>
                  </a:lnTo>
                  <a:close/>
                </a:path>
                <a:path w="234950" h="1237614">
                  <a:moveTo>
                    <a:pt x="122682" y="601218"/>
                  </a:moveTo>
                  <a:lnTo>
                    <a:pt x="119634" y="599694"/>
                  </a:lnTo>
                  <a:lnTo>
                    <a:pt x="120396" y="600456"/>
                  </a:lnTo>
                  <a:lnTo>
                    <a:pt x="120396" y="610971"/>
                  </a:lnTo>
                  <a:lnTo>
                    <a:pt x="121920" y="611886"/>
                  </a:lnTo>
                  <a:lnTo>
                    <a:pt x="121920" y="601218"/>
                  </a:lnTo>
                  <a:lnTo>
                    <a:pt x="122682" y="601218"/>
                  </a:lnTo>
                  <a:close/>
                </a:path>
                <a:path w="234950" h="1237614">
                  <a:moveTo>
                    <a:pt x="120396" y="637984"/>
                  </a:moveTo>
                  <a:lnTo>
                    <a:pt x="120396" y="637794"/>
                  </a:lnTo>
                  <a:lnTo>
                    <a:pt x="119634" y="638556"/>
                  </a:lnTo>
                  <a:lnTo>
                    <a:pt x="120396" y="637984"/>
                  </a:lnTo>
                  <a:close/>
                </a:path>
                <a:path w="234950" h="1237614">
                  <a:moveTo>
                    <a:pt x="218694" y="614172"/>
                  </a:moveTo>
                  <a:lnTo>
                    <a:pt x="171969" y="611643"/>
                  </a:lnTo>
                  <a:lnTo>
                    <a:pt x="126492" y="602742"/>
                  </a:lnTo>
                  <a:lnTo>
                    <a:pt x="121920" y="601218"/>
                  </a:lnTo>
                  <a:lnTo>
                    <a:pt x="121920" y="611886"/>
                  </a:lnTo>
                  <a:lnTo>
                    <a:pt x="145512" y="617509"/>
                  </a:lnTo>
                  <a:lnTo>
                    <a:pt x="154545" y="618790"/>
                  </a:lnTo>
                  <a:lnTo>
                    <a:pt x="169506" y="616810"/>
                  </a:lnTo>
                  <a:lnTo>
                    <a:pt x="171969" y="616649"/>
                  </a:lnTo>
                  <a:lnTo>
                    <a:pt x="193906" y="615362"/>
                  </a:lnTo>
                  <a:lnTo>
                    <a:pt x="217932" y="614172"/>
                  </a:lnTo>
                  <a:lnTo>
                    <a:pt x="218694" y="614172"/>
                  </a:lnTo>
                  <a:close/>
                </a:path>
                <a:path w="234950" h="1237614">
                  <a:moveTo>
                    <a:pt x="122682" y="636727"/>
                  </a:moveTo>
                  <a:lnTo>
                    <a:pt x="122682" y="636270"/>
                  </a:lnTo>
                  <a:lnTo>
                    <a:pt x="121920" y="637032"/>
                  </a:lnTo>
                  <a:lnTo>
                    <a:pt x="122682" y="636727"/>
                  </a:lnTo>
                  <a:close/>
                </a:path>
                <a:path w="234950" h="1237614">
                  <a:moveTo>
                    <a:pt x="234696" y="621792"/>
                  </a:moveTo>
                  <a:lnTo>
                    <a:pt x="234696" y="616458"/>
                  </a:lnTo>
                  <a:lnTo>
                    <a:pt x="232410" y="614172"/>
                  </a:lnTo>
                  <a:lnTo>
                    <a:pt x="217932" y="614172"/>
                  </a:lnTo>
                  <a:lnTo>
                    <a:pt x="193711" y="615374"/>
                  </a:lnTo>
                  <a:lnTo>
                    <a:pt x="171345" y="616686"/>
                  </a:lnTo>
                  <a:lnTo>
                    <a:pt x="169506" y="616810"/>
                  </a:lnTo>
                  <a:lnTo>
                    <a:pt x="154545" y="618790"/>
                  </a:lnTo>
                  <a:lnTo>
                    <a:pt x="169506" y="620910"/>
                  </a:lnTo>
                  <a:lnTo>
                    <a:pt x="193711" y="622656"/>
                  </a:lnTo>
                  <a:lnTo>
                    <a:pt x="217932" y="623316"/>
                  </a:lnTo>
                  <a:lnTo>
                    <a:pt x="230124" y="624078"/>
                  </a:lnTo>
                  <a:lnTo>
                    <a:pt x="232410" y="624078"/>
                  </a:lnTo>
                  <a:lnTo>
                    <a:pt x="234696" y="621792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79227" y="1865376"/>
              <a:ext cx="649223" cy="26289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945397" y="4051363"/>
            <a:ext cx="100965" cy="203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20"/>
              </a:lnSpc>
            </a:pPr>
            <a:r>
              <a:rPr dirty="0" sz="1600" spc="-5">
                <a:latin typeface="Calibri"/>
                <a:cs typeface="Calibri"/>
              </a:rPr>
              <a:t>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14940" y="3987800"/>
            <a:ext cx="284353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Calibri"/>
                <a:cs typeface="Calibri"/>
              </a:rPr>
              <a:t>De la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figura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siguiente,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sabemos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qu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10022" y="3905807"/>
            <a:ext cx="5396865" cy="14097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84530" marR="5080" indent="-672465">
              <a:lnSpc>
                <a:spcPct val="133800"/>
              </a:lnSpc>
              <a:spcBef>
                <a:spcPts val="95"/>
              </a:spcBef>
            </a:pPr>
            <a:r>
              <a:rPr dirty="0" sz="1600" spc="-10">
                <a:latin typeface="Calibri"/>
                <a:cs typeface="Calibri"/>
              </a:rPr>
              <a:t>varía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entre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>
                <a:latin typeface="Symbol"/>
                <a:cs typeface="Symbol"/>
              </a:rPr>
              <a:t>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Calibri"/>
                <a:cs typeface="Calibri"/>
              </a:rPr>
              <a:t>0.1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ft</a:t>
            </a:r>
            <a:r>
              <a:rPr dirty="0" sz="1600" spc="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y </a:t>
            </a:r>
            <a:r>
              <a:rPr dirty="0" sz="1600" spc="-5">
                <a:latin typeface="Calibri"/>
                <a:cs typeface="Calibri"/>
              </a:rPr>
              <a:t>que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 </a:t>
            </a:r>
            <a:r>
              <a:rPr dirty="0" sz="1600" spc="-10">
                <a:latin typeface="Calibri"/>
                <a:cs typeface="Calibri"/>
              </a:rPr>
              <a:t>desviación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típica </a:t>
            </a:r>
            <a:r>
              <a:rPr dirty="0" sz="1600" spc="-5">
                <a:latin typeface="Calibri"/>
                <a:cs typeface="Calibri"/>
              </a:rPr>
              <a:t>del ruido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medida </a:t>
            </a:r>
            <a:r>
              <a:rPr dirty="0" sz="1600" spc="-3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es</a:t>
            </a:r>
            <a:r>
              <a:rPr dirty="0" sz="1600" spc="-5">
                <a:latin typeface="Calibri"/>
                <a:cs typeface="Calibri"/>
              </a:rPr>
              <a:t> de 0.1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ft.</a:t>
            </a:r>
            <a:endParaRPr sz="1600">
              <a:latin typeface="Calibri"/>
              <a:cs typeface="Calibri"/>
            </a:endParaRPr>
          </a:p>
          <a:p>
            <a:pPr marL="638810">
              <a:lnSpc>
                <a:spcPct val="100000"/>
              </a:lnSpc>
              <a:spcBef>
                <a:spcPts val="960"/>
              </a:spcBef>
            </a:pPr>
            <a:r>
              <a:rPr dirty="0" sz="1600" spc="-10">
                <a:latin typeface="Calibri"/>
                <a:cs typeface="Calibri"/>
              </a:rPr>
              <a:t>Por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ello,</a:t>
            </a:r>
            <a:r>
              <a:rPr dirty="0" sz="1600" spc="-5">
                <a:latin typeface="Calibri"/>
                <a:cs typeface="Calibri"/>
              </a:rPr>
              <a:t> la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longitud de la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suspensión </a:t>
            </a:r>
            <a:r>
              <a:rPr dirty="0" sz="1600" spc="-10">
                <a:latin typeface="Calibri"/>
                <a:cs typeface="Calibri"/>
              </a:rPr>
              <a:t>varía </a:t>
            </a:r>
            <a:r>
              <a:rPr dirty="0" sz="1600" spc="-15">
                <a:latin typeface="Calibri"/>
                <a:cs typeface="Calibri"/>
              </a:rPr>
              <a:t>entre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1.24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y</a:t>
            </a:r>
            <a:endParaRPr sz="1600">
              <a:latin typeface="Calibri"/>
              <a:cs typeface="Calibri"/>
            </a:endParaRPr>
          </a:p>
          <a:p>
            <a:pPr marL="684530">
              <a:lnSpc>
                <a:spcPct val="100000"/>
              </a:lnSpc>
              <a:spcBef>
                <a:spcPts val="960"/>
              </a:spcBef>
            </a:pPr>
            <a:r>
              <a:rPr dirty="0" sz="1600" spc="-5">
                <a:latin typeface="Calibri"/>
                <a:cs typeface="Calibri"/>
              </a:rPr>
              <a:t>1.26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ft.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44809" y="4559265"/>
            <a:ext cx="3691638" cy="222820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016387" y="4027170"/>
            <a:ext cx="320802" cy="253745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7559" y="818463"/>
            <a:ext cx="4210930" cy="253578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00640" y="464312"/>
            <a:ext cx="941069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Calibri"/>
                <a:cs typeface="Calibri"/>
              </a:rPr>
              <a:t>En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figura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253" y="3455472"/>
            <a:ext cx="905002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-635">
              <a:lnSpc>
                <a:spcPct val="134400"/>
              </a:lnSpc>
              <a:spcBef>
                <a:spcPts val="100"/>
              </a:spcBef>
              <a:tabLst>
                <a:tab pos="3182620" algn="l"/>
              </a:tabLst>
            </a:pPr>
            <a:r>
              <a:rPr dirty="0" sz="1600" spc="-5">
                <a:latin typeface="Calibri"/>
                <a:cs typeface="Calibri"/>
              </a:rPr>
              <a:t>se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como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efectivamente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ha </a:t>
            </a:r>
            <a:r>
              <a:rPr dirty="0" sz="1600" spc="-10">
                <a:latin typeface="Calibri"/>
                <a:cs typeface="Calibri"/>
              </a:rPr>
              <a:t>reducido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el </a:t>
            </a:r>
            <a:r>
              <a:rPr dirty="0" sz="1600" spc="-15">
                <a:latin typeface="Calibri"/>
                <a:cs typeface="Calibri"/>
              </a:rPr>
              <a:t>efecto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una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medida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ruidosa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en </a:t>
            </a:r>
            <a:r>
              <a:rPr dirty="0" sz="1600" spc="-10">
                <a:latin typeface="Calibri"/>
                <a:cs typeface="Calibri"/>
              </a:rPr>
              <a:t>cerca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un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orden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magnitud, </a:t>
            </a:r>
            <a:r>
              <a:rPr dirty="0" sz="1600" spc="-35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ya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que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el </a:t>
            </a:r>
            <a:r>
              <a:rPr dirty="0" sz="1600" spc="-5">
                <a:latin typeface="Calibri"/>
                <a:cs typeface="Calibri"/>
              </a:rPr>
              <a:t>error</a:t>
            </a:r>
            <a:r>
              <a:rPr dirty="0" sz="1600" spc="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en </a:t>
            </a:r>
            <a:r>
              <a:rPr dirty="0" sz="1600" spc="-5">
                <a:latin typeface="Calibri"/>
                <a:cs typeface="Calibri"/>
              </a:rPr>
              <a:t>la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estimación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	</a:t>
            </a:r>
            <a:r>
              <a:rPr dirty="0" sz="1600">
                <a:latin typeface="Calibri"/>
                <a:cs typeface="Calibri"/>
              </a:rPr>
              <a:t>es</a:t>
            </a:r>
            <a:r>
              <a:rPr dirty="0" sz="1600" spc="-10">
                <a:latin typeface="Calibri"/>
                <a:cs typeface="Calibri"/>
              </a:rPr>
              <a:t> aproximadamente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>
                <a:latin typeface="Symbol"/>
                <a:cs typeface="Symbol"/>
              </a:rPr>
              <a:t></a:t>
            </a:r>
            <a:r>
              <a:rPr dirty="0" sz="1600" spc="-4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Calibri"/>
                <a:cs typeface="Calibri"/>
              </a:rPr>
              <a:t>0.015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ft.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00157" y="3910584"/>
            <a:ext cx="325374" cy="258318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2394" y="3394936"/>
            <a:ext cx="4090779" cy="249453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50060" y="481385"/>
            <a:ext cx="3712616" cy="22245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57205" y="497077"/>
            <a:ext cx="941069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Calibri"/>
                <a:cs typeface="Calibri"/>
              </a:rPr>
              <a:t>En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figura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4449" y="2894335"/>
            <a:ext cx="251460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Calibri"/>
                <a:cs typeface="Calibri"/>
              </a:rPr>
              <a:t>se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ve</a:t>
            </a:r>
            <a:r>
              <a:rPr dirty="0" sz="1600" spc="-5">
                <a:latin typeface="Calibri"/>
                <a:cs typeface="Calibri"/>
              </a:rPr>
              <a:t> como la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derivada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real </a:t>
            </a:r>
            <a:r>
              <a:rPr dirty="0" sz="1600" spc="-5">
                <a:latin typeface="Calibri"/>
                <a:cs typeface="Calibri"/>
              </a:rPr>
              <a:t>de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81981" y="2894335"/>
            <a:ext cx="190690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latin typeface="Calibri"/>
                <a:cs typeface="Calibri"/>
              </a:rPr>
              <a:t>varía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entre</a:t>
            </a:r>
            <a:r>
              <a:rPr dirty="0" sz="1600" spc="360">
                <a:latin typeface="Calibri"/>
                <a:cs typeface="Calibri"/>
              </a:rPr>
              <a:t> </a:t>
            </a:r>
            <a:r>
              <a:rPr dirty="0" sz="1600">
                <a:latin typeface="Symbol"/>
                <a:cs typeface="Symbol"/>
              </a:rPr>
              <a:t></a:t>
            </a:r>
            <a:r>
              <a:rPr dirty="0" sz="1600" spc="-5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Calibri"/>
                <a:cs typeface="Calibri"/>
              </a:rPr>
              <a:t>0.75 </a:t>
            </a:r>
            <a:r>
              <a:rPr dirty="0" sz="1600" spc="-10">
                <a:latin typeface="Calibri"/>
                <a:cs typeface="Calibri"/>
              </a:rPr>
              <a:t>ft/s,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34219" y="2975460"/>
            <a:ext cx="233310" cy="20026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71683" y="3276854"/>
            <a:ext cx="108140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Calibri"/>
                <a:cs typeface="Calibri"/>
              </a:rPr>
              <a:t>y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en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figura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73063" y="6084570"/>
            <a:ext cx="320802" cy="25374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00840" y="6047490"/>
            <a:ext cx="8096884" cy="829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05500" algn="l"/>
              </a:tabLst>
            </a:pPr>
            <a:r>
              <a:rPr dirty="0" sz="1600">
                <a:latin typeface="Calibri"/>
                <a:cs typeface="Calibri"/>
              </a:rPr>
              <a:t>Se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puede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ver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como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el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filtro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Kalman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puede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estimar la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derivada</a:t>
            </a:r>
            <a:r>
              <a:rPr dirty="0" sz="1600" spc="-5">
                <a:latin typeface="Calibri"/>
                <a:cs typeface="Calibri"/>
              </a:rPr>
              <a:t> de	</a:t>
            </a:r>
            <a:r>
              <a:rPr dirty="0" sz="1600" spc="-10">
                <a:latin typeface="Calibri"/>
                <a:cs typeface="Calibri"/>
              </a:rPr>
              <a:t>dentro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335">
                <a:latin typeface="Calibri"/>
                <a:cs typeface="Calibri"/>
              </a:rPr>
              <a:t> </a:t>
            </a:r>
            <a:r>
              <a:rPr dirty="0" sz="1600">
                <a:latin typeface="Symbol"/>
                <a:cs typeface="Symbol"/>
              </a:rPr>
              <a:t></a:t>
            </a:r>
            <a:r>
              <a:rPr dirty="0" sz="1600" spc="-5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Calibri"/>
                <a:cs typeface="Calibri"/>
              </a:rPr>
              <a:t>0.025</a:t>
            </a:r>
            <a:r>
              <a:rPr dirty="0" sz="1600" spc="-10">
                <a:latin typeface="Calibri"/>
                <a:cs typeface="Calibri"/>
              </a:rPr>
              <a:t> ft/s.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00">
              <a:latin typeface="Calibri"/>
              <a:cs typeface="Calibri"/>
            </a:endParaRPr>
          </a:p>
          <a:p>
            <a:pPr marL="45085">
              <a:lnSpc>
                <a:spcPct val="100000"/>
              </a:lnSpc>
              <a:spcBef>
                <a:spcPts val="5"/>
              </a:spcBef>
            </a:pPr>
            <a:r>
              <a:rPr dirty="0" sz="1600" spc="-10">
                <a:latin typeface="Calibri"/>
                <a:cs typeface="Calibri"/>
              </a:rPr>
              <a:t>Por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ello,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podemos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ver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como </a:t>
            </a:r>
            <a:r>
              <a:rPr dirty="0" sz="1600">
                <a:latin typeface="Calibri"/>
                <a:cs typeface="Calibri"/>
              </a:rPr>
              <a:t>el </a:t>
            </a:r>
            <a:r>
              <a:rPr dirty="0" sz="1600" spc="-10">
                <a:latin typeface="Calibri"/>
                <a:cs typeface="Calibri"/>
              </a:rPr>
              <a:t>filtro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Kalman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incluso con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ruido de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proceso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resulta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muy</a:t>
            </a:r>
            <a:r>
              <a:rPr dirty="0" sz="1600" spc="-10">
                <a:latin typeface="Calibri"/>
                <a:cs typeface="Calibri"/>
              </a:rPr>
              <a:t> efectivo.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8155" y="471931"/>
            <a:ext cx="8735695" cy="417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Calibri"/>
                <a:cs typeface="Calibri"/>
              </a:rPr>
              <a:t>Resumen</a:t>
            </a:r>
            <a:endParaRPr sz="1800">
              <a:latin typeface="Calibri"/>
              <a:cs typeface="Calibri"/>
            </a:endParaRPr>
          </a:p>
          <a:p>
            <a:pPr marL="40640" marR="151130" indent="-635">
              <a:lnSpc>
                <a:spcPct val="134400"/>
              </a:lnSpc>
              <a:spcBef>
                <a:spcPts val="595"/>
              </a:spcBef>
            </a:pPr>
            <a:r>
              <a:rPr dirty="0" sz="1600" spc="-5">
                <a:latin typeface="Calibri"/>
                <a:cs typeface="Calibri"/>
              </a:rPr>
              <a:t>En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este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tema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han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proporcionado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ejemplos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varios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tipos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filtros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Kalman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que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podrían </a:t>
            </a:r>
            <a:r>
              <a:rPr dirty="0" sz="1600" spc="-10">
                <a:latin typeface="Calibri"/>
                <a:cs typeface="Calibri"/>
              </a:rPr>
              <a:t>utilizar </a:t>
            </a:r>
            <a:r>
              <a:rPr dirty="0" sz="1600" spc="-34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cuando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señal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medida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no </a:t>
            </a:r>
            <a:r>
              <a:rPr dirty="0" sz="1600">
                <a:latin typeface="Calibri"/>
                <a:cs typeface="Calibri"/>
              </a:rPr>
              <a:t>es </a:t>
            </a:r>
            <a:r>
              <a:rPr dirty="0" sz="1600" spc="-5">
                <a:latin typeface="Calibri"/>
                <a:cs typeface="Calibri"/>
              </a:rPr>
              <a:t>polinomial.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50">
              <a:latin typeface="Calibri"/>
              <a:cs typeface="Calibri"/>
            </a:endParaRPr>
          </a:p>
          <a:p>
            <a:pPr marL="45720">
              <a:lnSpc>
                <a:spcPct val="100000"/>
              </a:lnSpc>
              <a:spcBef>
                <a:spcPts val="5"/>
              </a:spcBef>
            </a:pPr>
            <a:r>
              <a:rPr dirty="0" sz="1600">
                <a:latin typeface="Calibri"/>
                <a:cs typeface="Calibri"/>
              </a:rPr>
              <a:t>Se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ha </a:t>
            </a:r>
            <a:r>
              <a:rPr dirty="0" sz="1600" spc="-10">
                <a:latin typeface="Calibri"/>
                <a:cs typeface="Calibri"/>
              </a:rPr>
              <a:t>visto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lo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importante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que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resulta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disponer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una </a:t>
            </a:r>
            <a:r>
              <a:rPr dirty="0" sz="1600" spc="-10">
                <a:latin typeface="Calibri"/>
                <a:cs typeface="Calibri"/>
              </a:rPr>
              <a:t>matriz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fundamental</a:t>
            </a:r>
            <a:r>
              <a:rPr dirty="0" sz="1600" spc="-15">
                <a:latin typeface="Calibri"/>
                <a:cs typeface="Calibri"/>
              </a:rPr>
              <a:t> exacta,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si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ello</a:t>
            </a:r>
            <a:r>
              <a:rPr dirty="0" sz="1600">
                <a:latin typeface="Calibri"/>
                <a:cs typeface="Calibri"/>
              </a:rPr>
              <a:t> es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posible.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00">
              <a:latin typeface="Calibri"/>
              <a:cs typeface="Calibri"/>
            </a:endParaRPr>
          </a:p>
          <a:p>
            <a:pPr marL="17780" marR="5080">
              <a:lnSpc>
                <a:spcPct val="150000"/>
              </a:lnSpc>
              <a:spcBef>
                <a:spcPts val="5"/>
              </a:spcBef>
            </a:pPr>
            <a:r>
              <a:rPr dirty="0" sz="1600" spc="-25">
                <a:latin typeface="Calibri"/>
                <a:cs typeface="Calibri"/>
              </a:rPr>
              <a:t>También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ha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visto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para</a:t>
            </a:r>
            <a:r>
              <a:rPr dirty="0" sz="1600">
                <a:latin typeface="Calibri"/>
                <a:cs typeface="Calibri"/>
              </a:rPr>
              <a:t> el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filtro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Kalman,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que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mayor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importancia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una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matriz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fundamental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está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en </a:t>
            </a:r>
            <a:r>
              <a:rPr dirty="0" sz="1600" spc="-34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</a:t>
            </a:r>
            <a:r>
              <a:rPr dirty="0" sz="1600" spc="-10">
                <a:latin typeface="Calibri"/>
                <a:cs typeface="Calibri"/>
              </a:rPr>
              <a:t> propagación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 los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estados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estimados.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>
              <a:latin typeface="Calibri"/>
              <a:cs typeface="Calibri"/>
            </a:endParaRPr>
          </a:p>
          <a:p>
            <a:pPr marL="36830">
              <a:lnSpc>
                <a:spcPct val="100000"/>
              </a:lnSpc>
            </a:pPr>
            <a:r>
              <a:rPr dirty="0" sz="1600" spc="-10">
                <a:latin typeface="Calibri"/>
                <a:cs typeface="Calibri"/>
              </a:rPr>
              <a:t>Utilizar</a:t>
            </a:r>
            <a:r>
              <a:rPr dirty="0" sz="1600" spc="-5">
                <a:latin typeface="Calibri"/>
                <a:cs typeface="Calibri"/>
              </a:rPr>
              <a:t> una </a:t>
            </a:r>
            <a:r>
              <a:rPr dirty="0" sz="1600" spc="-10">
                <a:latin typeface="Calibri"/>
                <a:cs typeface="Calibri"/>
              </a:rPr>
              <a:t>matriz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fundamental </a:t>
            </a:r>
            <a:r>
              <a:rPr dirty="0" sz="1600" spc="-15">
                <a:latin typeface="Calibri"/>
                <a:cs typeface="Calibri"/>
              </a:rPr>
              <a:t>exacta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no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es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muy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importante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para</a:t>
            </a:r>
            <a:r>
              <a:rPr dirty="0" sz="1600">
                <a:latin typeface="Calibri"/>
                <a:cs typeface="Calibri"/>
              </a:rPr>
              <a:t> el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cómputo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las </a:t>
            </a:r>
            <a:r>
              <a:rPr dirty="0" sz="1600" spc="-10">
                <a:latin typeface="Calibri"/>
                <a:cs typeface="Calibri"/>
              </a:rPr>
              <a:t>ganancias </a:t>
            </a:r>
            <a:r>
              <a:rPr dirty="0" sz="1600" spc="-5">
                <a:latin typeface="Calibri"/>
                <a:cs typeface="Calibri"/>
              </a:rPr>
              <a:t>Kalman.</a:t>
            </a:r>
            <a:endParaRPr sz="1600">
              <a:latin typeface="Calibri"/>
              <a:cs typeface="Calibri"/>
            </a:endParaRPr>
          </a:p>
          <a:p>
            <a:pPr marL="36830" marR="304800">
              <a:lnSpc>
                <a:spcPct val="150000"/>
              </a:lnSpc>
              <a:spcBef>
                <a:spcPts val="1435"/>
              </a:spcBef>
            </a:pPr>
            <a:r>
              <a:rPr dirty="0" sz="1600" spc="-25">
                <a:latin typeface="Calibri"/>
                <a:cs typeface="Calibri"/>
              </a:rPr>
              <a:t>También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ha </a:t>
            </a:r>
            <a:r>
              <a:rPr dirty="0" sz="1600" spc="-10">
                <a:latin typeface="Calibri"/>
                <a:cs typeface="Calibri"/>
              </a:rPr>
              <a:t>demostrado</a:t>
            </a:r>
            <a:r>
              <a:rPr dirty="0" sz="1600" spc="2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que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añadir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ruido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proceso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al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filtro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es</a:t>
            </a:r>
            <a:r>
              <a:rPr dirty="0" sz="1600" spc="-5">
                <a:latin typeface="Calibri"/>
                <a:cs typeface="Calibri"/>
              </a:rPr>
              <a:t> un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método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ingenieril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para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tener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en </a:t>
            </a:r>
            <a:r>
              <a:rPr dirty="0" sz="1600" spc="-35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cuenta</a:t>
            </a:r>
            <a:r>
              <a:rPr dirty="0" sz="1600" spc="-5">
                <a:latin typeface="Calibri"/>
                <a:cs typeface="Calibri"/>
              </a:rPr>
              <a:t> los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errores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 </a:t>
            </a:r>
            <a:r>
              <a:rPr dirty="0" sz="1600" spc="-10">
                <a:latin typeface="Calibri"/>
                <a:cs typeface="Calibri"/>
              </a:rPr>
              <a:t>matriz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fundamental </a:t>
            </a:r>
            <a:r>
              <a:rPr dirty="0" sz="1600">
                <a:latin typeface="Calibri"/>
                <a:cs typeface="Calibri"/>
              </a:rPr>
              <a:t>o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cualesquiera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otros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errores</a:t>
            </a:r>
            <a:r>
              <a:rPr dirty="0" sz="1600" spc="2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que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pudieran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causar 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desadaptación </a:t>
            </a:r>
            <a:r>
              <a:rPr dirty="0" sz="1600" spc="-15">
                <a:latin typeface="Calibri"/>
                <a:cs typeface="Calibri"/>
              </a:rPr>
              <a:t>entre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el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filtro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y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el</a:t>
            </a:r>
            <a:r>
              <a:rPr dirty="0" sz="1600" spc="-5">
                <a:latin typeface="Calibri"/>
                <a:cs typeface="Calibri"/>
              </a:rPr>
              <a:t> mundo</a:t>
            </a:r>
            <a:r>
              <a:rPr dirty="0" sz="1600" spc="-10">
                <a:latin typeface="Calibri"/>
                <a:cs typeface="Calibri"/>
              </a:rPr>
              <a:t> real.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lsempere</dc:creator>
  <dc:title>Microsoft PowerPoint - 02_FK_no_polinomial.pptx</dc:title>
  <dcterms:created xsi:type="dcterms:W3CDTF">2022-04-23T16:50:53Z</dcterms:created>
  <dcterms:modified xsi:type="dcterms:W3CDTF">2022-04-23T16:50:53Z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2022-04-11T00:00:00Z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2022-04-23T00:00:00Z</vt:filetime>
  </property>
</Properties>
</file>